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825" r:id="rId2"/>
    <p:sldId id="1354" r:id="rId3"/>
    <p:sldId id="1355" r:id="rId4"/>
    <p:sldId id="1356" r:id="rId5"/>
    <p:sldId id="1357" r:id="rId6"/>
    <p:sldId id="1358" r:id="rId7"/>
    <p:sldId id="1359" r:id="rId8"/>
    <p:sldId id="1360" r:id="rId9"/>
    <p:sldId id="1361" r:id="rId10"/>
    <p:sldId id="1362" r:id="rId11"/>
    <p:sldId id="1363" r:id="rId12"/>
    <p:sldId id="1364" r:id="rId13"/>
    <p:sldId id="1365" r:id="rId14"/>
    <p:sldId id="1366" r:id="rId15"/>
    <p:sldId id="1367" r:id="rId16"/>
    <p:sldId id="1368" r:id="rId17"/>
    <p:sldId id="1369" r:id="rId18"/>
    <p:sldId id="1370" r:id="rId19"/>
    <p:sldId id="1371" r:id="rId20"/>
    <p:sldId id="1372" r:id="rId21"/>
    <p:sldId id="1373" r:id="rId22"/>
    <p:sldId id="1374" r:id="rId23"/>
    <p:sldId id="1375" r:id="rId24"/>
    <p:sldId id="1376" r:id="rId25"/>
    <p:sldId id="1377" r:id="rId26"/>
    <p:sldId id="1378" r:id="rId27"/>
    <p:sldId id="1379" r:id="rId28"/>
    <p:sldId id="1380" r:id="rId29"/>
    <p:sldId id="1381" r:id="rId30"/>
    <p:sldId id="1382" r:id="rId31"/>
    <p:sldId id="1383" r:id="rId32"/>
    <p:sldId id="1384" r:id="rId33"/>
    <p:sldId id="1385" r:id="rId3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26" y="-63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2014/03/09</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3</a:t>
            </a:fld>
            <a:endParaRPr lang="en-Z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33 DAYS</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b="0" i="1" dirty="0" smtClean="0">
                <a:solidFill>
                  <a:srgbClr val="C00000"/>
                </a:solidFill>
              </a:rPr>
              <a:t>‘</a:t>
            </a:r>
            <a:r>
              <a:rPr lang="en-ZA" b="0" i="1" dirty="0" smtClean="0">
                <a:solidFill>
                  <a:srgbClr val="004821"/>
                </a:solidFill>
              </a:rPr>
              <a:t>And she remains in the blood of her cleansing thirty-three days. She does not touch whatever is set-apart, and she does not come into the set-apart place until the days of her cleansing are completed. </a:t>
            </a:r>
            <a:r>
              <a:rPr lang="en-ZA" b="1" i="1" dirty="0" smtClean="0">
                <a:solidFill>
                  <a:srgbClr val="004821"/>
                </a:solidFill>
              </a:rPr>
              <a:t>(Leviticus 12:4)</a:t>
            </a:r>
          </a:p>
          <a:p>
            <a:pPr>
              <a:lnSpc>
                <a:spcPts val="2100"/>
              </a:lnSpc>
            </a:pPr>
            <a:r>
              <a:rPr lang="en-ZA" b="0" dirty="0" smtClean="0"/>
              <a:t>The first word in Scripture that has the numeric value of thirty-three is </a:t>
            </a:r>
            <a:r>
              <a:rPr lang="en-ZA" b="0" dirty="0" err="1" smtClean="0"/>
              <a:t>k’ekhad</a:t>
            </a:r>
            <a:r>
              <a:rPr lang="en-ZA" b="0" dirty="0" smtClean="0"/>
              <a:t> </a:t>
            </a:r>
            <a:r>
              <a:rPr lang="en-ZA" b="0" i="1" dirty="0" smtClean="0"/>
              <a:t>(“as one [of us]”)</a:t>
            </a:r>
            <a:r>
              <a:rPr lang="en-ZA" b="0" dirty="0" smtClean="0"/>
              <a:t> right in this context, in Gen. 3:22. It is also the age when </a:t>
            </a:r>
            <a:r>
              <a:rPr lang="he-IL" dirty="0" smtClean="0"/>
              <a:t>יהושע</a:t>
            </a:r>
            <a:r>
              <a:rPr lang="en-ZA" b="0" dirty="0" smtClean="0"/>
              <a:t> was crucified making a way for us to be one with ABBA. </a:t>
            </a:r>
            <a:r>
              <a:rPr lang="en-ZA" b="0" i="1" dirty="0" smtClean="0">
                <a:solidFill>
                  <a:srgbClr val="004821"/>
                </a:solidFill>
              </a:rPr>
              <a:t>“And the esteem which You gave Me I have given them, so that they might be one as We are one, </a:t>
            </a:r>
            <a:r>
              <a:rPr lang="en-ZA" b="1" i="1" dirty="0" smtClean="0">
                <a:solidFill>
                  <a:srgbClr val="004821"/>
                </a:solidFill>
              </a:rPr>
              <a:t>(John 17:22 )</a:t>
            </a:r>
          </a:p>
          <a:p>
            <a:pPr marL="174625" lvl="0" indent="-174625">
              <a:lnSpc>
                <a:spcPts val="2100"/>
              </a:lnSpc>
              <a:buFont typeface="Arial" pitchFamily="34" charset="0"/>
              <a:buChar char="•"/>
            </a:pPr>
            <a:r>
              <a:rPr lang="en-ZA" b="0" dirty="0" smtClean="0"/>
              <a:t>Taking the serpent’s hint, Eve said, in effect, </a:t>
            </a:r>
            <a:r>
              <a:rPr lang="en-ZA" b="0" i="1" dirty="0" smtClean="0">
                <a:solidFill>
                  <a:srgbClr val="C00000"/>
                </a:solidFill>
              </a:rPr>
              <a:t>“It is my life and I need to be the one to make my own decisions.”</a:t>
            </a:r>
            <a:r>
              <a:rPr lang="en-ZA" b="0" dirty="0" smtClean="0">
                <a:solidFill>
                  <a:srgbClr val="C00000"/>
                </a:solidFill>
              </a:rPr>
              <a:t> </a:t>
            </a:r>
            <a:r>
              <a:rPr lang="en-ZA" b="0" dirty="0" smtClean="0"/>
              <a:t>She could not see her evil inclination for what it was. So </a:t>
            </a:r>
            <a:r>
              <a:rPr lang="he-IL" dirty="0" smtClean="0"/>
              <a:t>יהוה</a:t>
            </a:r>
            <a:r>
              <a:rPr lang="en-ZA" b="0" dirty="0" smtClean="0"/>
              <a:t> imposed on her a husband’s rule. (Gen. 3:16) Today this is seen as a curse, but it was a great blessing, if she wants to see the redemption come about. </a:t>
            </a:r>
          </a:p>
          <a:p>
            <a:pPr marL="174625" lvl="0" indent="-174625">
              <a:lnSpc>
                <a:spcPts val="2100"/>
              </a:lnSpc>
              <a:buFont typeface="Arial" pitchFamily="34" charset="0"/>
              <a:buChar char="•"/>
            </a:pPr>
            <a:r>
              <a:rPr lang="en-ZA" b="0" dirty="0" smtClean="0"/>
              <a:t>The woman’s part in redemption is to bring the reminder of sin; the son’s part is to eradicate it.</a:t>
            </a:r>
            <a:endParaRPr lang="en-ZA" b="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PURE BLOOD</a:t>
            </a:r>
            <a:endParaRPr lang="en-ZA" dirty="0"/>
          </a:p>
        </p:txBody>
      </p:sp>
      <p:sp>
        <p:nvSpPr>
          <p:cNvPr id="3" name="Content Placeholder 2"/>
          <p:cNvSpPr>
            <a:spLocks noGrp="1"/>
          </p:cNvSpPr>
          <p:nvPr>
            <p:ph idx="1"/>
          </p:nvPr>
        </p:nvSpPr>
        <p:spPr/>
        <p:txBody>
          <a:bodyPr>
            <a:normAutofit/>
          </a:bodyPr>
          <a:lstStyle/>
          <a:p>
            <a:r>
              <a:rPr lang="en-ZA" dirty="0" smtClean="0"/>
              <a:t>Jewish commentator Baruch A. Levine points out that the above phrase </a:t>
            </a:r>
            <a:r>
              <a:rPr lang="en-ZA" i="1" dirty="0" smtClean="0"/>
              <a:t>“blood of her purification” </a:t>
            </a:r>
            <a:r>
              <a:rPr lang="en-ZA" dirty="0" smtClean="0"/>
              <a:t>could be literally translated “pure blood”. He suggests that the discharge of blood that occurs in the final 33 days is somehow different than the discharge of the first seven days.</a:t>
            </a:r>
          </a:p>
          <a:p>
            <a:r>
              <a:rPr lang="en-ZA" dirty="0" smtClean="0"/>
              <a:t>Normally we know that blood outside of the body (with the exception of inside the tabernacle) is a thing of impurity, but here it is called </a:t>
            </a:r>
            <a:r>
              <a:rPr lang="en-ZA" i="1" dirty="0" smtClean="0"/>
              <a:t>“pure blood”.</a:t>
            </a:r>
            <a:r>
              <a:rPr lang="en-ZA" dirty="0" smtClean="0"/>
              <a:t> What blood purifies? We know that the blood used in the tabernacle rituals was used for atonement or a </a:t>
            </a:r>
            <a:r>
              <a:rPr lang="en-ZA" i="1" dirty="0" smtClean="0"/>
              <a:t>“covering over” </a:t>
            </a:r>
            <a:r>
              <a:rPr lang="en-ZA" dirty="0" smtClean="0"/>
              <a:t>of sin. Then of course there is the blood of </a:t>
            </a:r>
            <a:r>
              <a:rPr lang="he-IL" dirty="0" smtClean="0"/>
              <a:t>יהושע </a:t>
            </a:r>
            <a:r>
              <a:rPr lang="en-ZA" dirty="0" smtClean="0"/>
              <a:t>…the only blood that actually takes away sin and the only blood that truly purifies. So this blood which “purifies” for 33 days….could it be linked to the tiny amount of blood shed during the circumcision of the son?</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FEMALE CHILD</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b="0" i="1" dirty="0" smtClean="0">
                <a:solidFill>
                  <a:srgbClr val="004821"/>
                </a:solidFill>
              </a:rPr>
              <a:t>‘But if she gives birth to a female child, then she shall be unclean for two weeks, as in her monthly separation, and she remains in the blood of her cleansing for sixty-six days.  </a:t>
            </a:r>
            <a:r>
              <a:rPr lang="en-ZA" sz="9600" b="1" i="1" dirty="0" smtClean="0">
                <a:solidFill>
                  <a:srgbClr val="004821"/>
                </a:solidFill>
              </a:rPr>
              <a:t>(Leviticus 12:5)</a:t>
            </a:r>
          </a:p>
          <a:p>
            <a:pPr lvl="0">
              <a:lnSpc>
                <a:spcPts val="2100"/>
              </a:lnSpc>
            </a:pPr>
            <a:r>
              <a:rPr lang="en-ZA" sz="9600" b="0" dirty="0" smtClean="0"/>
              <a:t>Thus her uncleanness lasts 80 days in all. Why does everything double for the female? </a:t>
            </a:r>
          </a:p>
          <a:p>
            <a:pPr marL="174625" lvl="0" indent="-174625">
              <a:lnSpc>
                <a:spcPts val="2100"/>
              </a:lnSpc>
              <a:buFont typeface="Arial" pitchFamily="34" charset="0"/>
              <a:buChar char="•"/>
            </a:pPr>
            <a:r>
              <a:rPr lang="en-ZA" sz="9600" b="0" dirty="0" smtClean="0"/>
              <a:t>Because she is introducing another female cycle, built upon her own, into the world--a flow of blood which can defile others while she is alive.</a:t>
            </a:r>
          </a:p>
          <a:p>
            <a:pPr marL="174625" lvl="0" indent="-174625">
              <a:lnSpc>
                <a:spcPts val="2100"/>
              </a:lnSpc>
              <a:buFont typeface="Arial" pitchFamily="34" charset="0"/>
              <a:buChar char="•"/>
            </a:pPr>
            <a:r>
              <a:rPr lang="en-ZA" sz="9600" b="0" dirty="0" smtClean="0"/>
              <a:t>When Moshe was also on the mountain, bringing forth a "</a:t>
            </a:r>
            <a:r>
              <a:rPr lang="en-ZA" sz="9600" b="0" i="1" dirty="0" smtClean="0"/>
              <a:t>woman</a:t>
            </a:r>
            <a:r>
              <a:rPr lang="en-ZA" sz="9600" b="0" dirty="0" smtClean="0"/>
              <a:t>" to be a bride for </a:t>
            </a:r>
            <a:r>
              <a:rPr lang="he-IL" sz="9600" dirty="0" smtClean="0"/>
              <a:t>יהוה</a:t>
            </a:r>
            <a:r>
              <a:rPr lang="en-ZA" sz="9600" b="0" dirty="0" smtClean="0"/>
              <a:t>, he stayed for 80 days. </a:t>
            </a:r>
          </a:p>
          <a:p>
            <a:pPr marL="174625" lvl="0" indent="-174625">
              <a:lnSpc>
                <a:spcPts val="2100"/>
              </a:lnSpc>
              <a:buFont typeface="Arial" pitchFamily="34" charset="0"/>
              <a:buChar char="•"/>
            </a:pPr>
            <a:r>
              <a:rPr lang="en-ZA" sz="9600" b="0" dirty="0" smtClean="0"/>
              <a:t>Positive note, while the Torah has a law about a rebellious son (Deut. 21:18ff), there is none about a rebellious daughter; apparently this was not even expected, and may be due to having more time with her mother so early in her life.  </a:t>
            </a:r>
          </a:p>
          <a:p>
            <a:pPr marL="174625" lvl="0" indent="-174625">
              <a:lnSpc>
                <a:spcPts val="2100"/>
              </a:lnSpc>
              <a:buFont typeface="Arial" pitchFamily="34" charset="0"/>
              <a:buChar char="•"/>
            </a:pPr>
            <a:r>
              <a:rPr lang="en-ZA" sz="9600" b="0" dirty="0" smtClean="0"/>
              <a:t>Since the daughter will one day be given away to another family, her birth may not be celebrated as much as that of a son, and this may be part of her compensation.  </a:t>
            </a:r>
          </a:p>
          <a:p>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BOOK OF JUBILEES</a:t>
            </a:r>
            <a:endParaRPr lang="en-ZA" dirty="0"/>
          </a:p>
        </p:txBody>
      </p:sp>
      <p:sp>
        <p:nvSpPr>
          <p:cNvPr id="3" name="Content Placeholder 2"/>
          <p:cNvSpPr>
            <a:spLocks noGrp="1"/>
          </p:cNvSpPr>
          <p:nvPr>
            <p:ph idx="1"/>
          </p:nvPr>
        </p:nvSpPr>
        <p:spPr>
          <a:xfrm>
            <a:off x="179512" y="1412776"/>
            <a:ext cx="8784976" cy="5445224"/>
          </a:xfrm>
        </p:spPr>
        <p:txBody>
          <a:bodyPr>
            <a:noAutofit/>
          </a:bodyPr>
          <a:lstStyle/>
          <a:p>
            <a:pPr>
              <a:lnSpc>
                <a:spcPts val="2100"/>
              </a:lnSpc>
            </a:pPr>
            <a:r>
              <a:rPr lang="en-ZA" b="0" dirty="0" smtClean="0">
                <a:solidFill>
                  <a:srgbClr val="C00000"/>
                </a:solidFill>
              </a:rPr>
              <a:t>In the first week was Adam created, and the rib -his wife: in the second week He showed her unto him: and for this reason the commandment was given to keep in their defilement, for a male seven days, and for a female twice seven days. And after Adam had completed forty days in the land where he had been created, we brought him into the garden of Eden to till and keep it, but his wife they brought in on the eightieth day, and after this she entered into the garden of Eden. And for this reason the commandment is written on the heavenly tablets in regard to her that gives birth: 'if she bears a male, she shall remain in her uncleanness seven days according to the first week of days, and thirty and three days shall she remain in the blood of her purifying, and she shall not touch any hallowed thing, nor enter into the sanctuary, until she accomplishes these days which (are enjoined) in the case of a male child. But in the case of a female child she shall remain in her uncleanness two weeks of days, according to the first two weeks, and sixty-six days in the blood of her purification, and they will be in all eighty days.' And when she had completed these eighty days we brought her into the garden of Eden, for it is holier than all the earth besides and every tree that is planted in it is holy. </a:t>
            </a:r>
            <a:r>
              <a:rPr lang="en-ZA" dirty="0" smtClean="0">
                <a:solidFill>
                  <a:srgbClr val="C00000"/>
                </a:solidFill>
              </a:rPr>
              <a:t>Chapter 3:8-15</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CLEANSING</a:t>
            </a:r>
            <a:endParaRPr lang="en-ZA" dirty="0"/>
          </a:p>
        </p:txBody>
      </p:sp>
      <p:sp>
        <p:nvSpPr>
          <p:cNvPr id="3" name="Content Placeholder 2"/>
          <p:cNvSpPr>
            <a:spLocks noGrp="1"/>
          </p:cNvSpPr>
          <p:nvPr>
            <p:ph idx="1"/>
          </p:nvPr>
        </p:nvSpPr>
        <p:spPr/>
        <p:txBody>
          <a:bodyPr>
            <a:normAutofit/>
          </a:bodyPr>
          <a:lstStyle/>
          <a:p>
            <a:pPr algn="ctr"/>
            <a:r>
              <a:rPr lang="en-ZA" b="0" i="1" dirty="0" smtClean="0">
                <a:solidFill>
                  <a:srgbClr val="004821"/>
                </a:solidFill>
              </a:rPr>
              <a:t>‘And when the days of her cleansing are completed, .. she brings to the priest a lamb a year old, as a burnt offering, and a young pigeon or a turtledove as a sin offering, to the door of the Tent of Meeting</a:t>
            </a:r>
            <a:r>
              <a:rPr lang="en-ZA" b="1" i="1" dirty="0" smtClean="0">
                <a:solidFill>
                  <a:srgbClr val="004821"/>
                </a:solidFill>
              </a:rPr>
              <a:t>. (Leviticus 12:6 )</a:t>
            </a:r>
          </a:p>
          <a:p>
            <a:r>
              <a:rPr lang="en-ZA" b="0" dirty="0" smtClean="0"/>
              <a:t>The burnt offering (</a:t>
            </a:r>
            <a:r>
              <a:rPr lang="en-ZA" b="0" dirty="0" err="1" smtClean="0"/>
              <a:t>olah</a:t>
            </a:r>
            <a:r>
              <a:rPr lang="en-ZA" b="0" dirty="0" smtClean="0"/>
              <a:t> or ascending offering) is to be a lamb, a year old. If she cannot afford a lamb, then she is to bring pigeon or a turtledove, to go with the one she brings as a sin offering. The “</a:t>
            </a:r>
            <a:r>
              <a:rPr lang="en-ZA" b="0" i="1" dirty="0" smtClean="0"/>
              <a:t>sin offering</a:t>
            </a:r>
            <a:r>
              <a:rPr lang="en-ZA" b="0" dirty="0" smtClean="0"/>
              <a:t>” (</a:t>
            </a:r>
            <a:r>
              <a:rPr lang="en-ZA" b="0" dirty="0" err="1" smtClean="0"/>
              <a:t>chatta’ah</a:t>
            </a:r>
            <a:r>
              <a:rPr lang="en-ZA" b="0" dirty="0" smtClean="0"/>
              <a:t>) represents not only sin, but our sin nature also. </a:t>
            </a:r>
          </a:p>
          <a:p>
            <a:r>
              <a:rPr lang="en-ZA" b="0" dirty="0" smtClean="0"/>
              <a:t>The “</a:t>
            </a:r>
            <a:r>
              <a:rPr lang="en-ZA" b="0" i="1" dirty="0" smtClean="0"/>
              <a:t>lamb”</a:t>
            </a:r>
            <a:r>
              <a:rPr lang="en-ZA" b="0" dirty="0" smtClean="0"/>
              <a:t> – The word used in verse 6 is “</a:t>
            </a:r>
            <a:r>
              <a:rPr lang="en-ZA" b="0" i="1" dirty="0" err="1" smtClean="0"/>
              <a:t>kebes</a:t>
            </a:r>
            <a:r>
              <a:rPr lang="en-ZA" b="0" i="1" dirty="0" smtClean="0"/>
              <a:t>” </a:t>
            </a:r>
            <a:r>
              <a:rPr lang="en-ZA" b="0" dirty="0" smtClean="0"/>
              <a:t>(</a:t>
            </a:r>
            <a:r>
              <a:rPr lang="en-ZA" b="0" dirty="0" err="1" smtClean="0"/>
              <a:t>kaf</a:t>
            </a:r>
            <a:r>
              <a:rPr lang="en-ZA" b="0" dirty="0" smtClean="0"/>
              <a:t>-bet-sin) and verse 8 “</a:t>
            </a:r>
            <a:r>
              <a:rPr lang="en-ZA" b="0" i="1" dirty="0" err="1" smtClean="0"/>
              <a:t>seh</a:t>
            </a:r>
            <a:r>
              <a:rPr lang="en-ZA" b="0" dirty="0" smtClean="0"/>
              <a:t>” (sin-hey). Both of these words mean </a:t>
            </a:r>
            <a:r>
              <a:rPr lang="en-ZA" b="0" i="1" dirty="0" smtClean="0"/>
              <a:t>“lamb</a:t>
            </a:r>
            <a:r>
              <a:rPr lang="en-ZA" b="0" dirty="0" smtClean="0"/>
              <a:t>” from either the sheep or the goats. However, when “</a:t>
            </a:r>
            <a:r>
              <a:rPr lang="en-ZA" b="0" i="1" dirty="0" err="1" smtClean="0"/>
              <a:t>kebes</a:t>
            </a:r>
            <a:r>
              <a:rPr lang="en-ZA" b="0" i="1" dirty="0" smtClean="0"/>
              <a:t>”</a:t>
            </a:r>
            <a:r>
              <a:rPr lang="en-ZA" b="0" dirty="0" smtClean="0"/>
              <a:t> is used, it is specifying a “male” lamb.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TURTLEDOVE</a:t>
            </a:r>
            <a:endParaRPr lang="en-ZA" dirty="0"/>
          </a:p>
        </p:txBody>
      </p:sp>
      <p:sp>
        <p:nvSpPr>
          <p:cNvPr id="3" name="Content Placeholder 2"/>
          <p:cNvSpPr>
            <a:spLocks noGrp="1"/>
          </p:cNvSpPr>
          <p:nvPr>
            <p:ph idx="1"/>
          </p:nvPr>
        </p:nvSpPr>
        <p:spPr/>
        <p:txBody>
          <a:bodyPr>
            <a:normAutofit lnSpcReduction="10000"/>
          </a:bodyPr>
          <a:lstStyle/>
          <a:p>
            <a:r>
              <a:rPr lang="en-ZA" b="0" dirty="0" smtClean="0"/>
              <a:t>The “</a:t>
            </a:r>
            <a:r>
              <a:rPr lang="en-ZA" b="0" i="1" dirty="0" smtClean="0"/>
              <a:t>turtledove</a:t>
            </a:r>
            <a:r>
              <a:rPr lang="en-ZA" b="0" dirty="0" smtClean="0"/>
              <a:t>”, “</a:t>
            </a:r>
            <a:r>
              <a:rPr lang="en-ZA" b="0" i="1" dirty="0" smtClean="0"/>
              <a:t>tor</a:t>
            </a:r>
            <a:r>
              <a:rPr lang="en-ZA" b="0" dirty="0" smtClean="0"/>
              <a:t>” (</a:t>
            </a:r>
            <a:r>
              <a:rPr lang="en-ZA" b="0" dirty="0" err="1" smtClean="0"/>
              <a:t>tav-vav-reish</a:t>
            </a:r>
            <a:r>
              <a:rPr lang="en-ZA" b="0" dirty="0" smtClean="0"/>
              <a:t>) or the “</a:t>
            </a:r>
            <a:r>
              <a:rPr lang="en-ZA" b="0" i="1" dirty="0" smtClean="0"/>
              <a:t>pigeon”, </a:t>
            </a:r>
            <a:r>
              <a:rPr lang="en-ZA" b="0" dirty="0" smtClean="0"/>
              <a:t>which is “</a:t>
            </a:r>
            <a:r>
              <a:rPr lang="en-ZA" b="0" i="1" dirty="0" err="1" smtClean="0"/>
              <a:t>yonah</a:t>
            </a:r>
            <a:r>
              <a:rPr lang="en-ZA" b="0" dirty="0" smtClean="0"/>
              <a:t>” (</a:t>
            </a:r>
            <a:r>
              <a:rPr lang="en-ZA" b="0" dirty="0" err="1" smtClean="0"/>
              <a:t>yud</a:t>
            </a:r>
            <a:r>
              <a:rPr lang="en-ZA" b="0" dirty="0" smtClean="0"/>
              <a:t>-</a:t>
            </a:r>
            <a:r>
              <a:rPr lang="en-ZA" b="0" dirty="0" err="1" smtClean="0"/>
              <a:t>vav</a:t>
            </a:r>
            <a:r>
              <a:rPr lang="en-ZA" b="0" dirty="0" smtClean="0"/>
              <a:t>-nun-hey). The “</a:t>
            </a:r>
            <a:r>
              <a:rPr lang="en-ZA" b="0" i="1" dirty="0" smtClean="0"/>
              <a:t>turtledove”</a:t>
            </a:r>
            <a:r>
              <a:rPr lang="en-ZA" b="0" dirty="0" smtClean="0"/>
              <a:t> is a term of endearment that Scripture uses to describe Israel, </a:t>
            </a:r>
            <a:r>
              <a:rPr lang="he-IL" dirty="0" smtClean="0"/>
              <a:t>יהוה</a:t>
            </a:r>
            <a:r>
              <a:rPr lang="en-ZA" b="0" dirty="0" smtClean="0"/>
              <a:t>’s beloved. </a:t>
            </a:r>
          </a:p>
          <a:p>
            <a:pPr algn="ctr"/>
            <a:r>
              <a:rPr lang="en-ZA" b="0" i="1" dirty="0" smtClean="0">
                <a:solidFill>
                  <a:srgbClr val="004821"/>
                </a:solidFill>
              </a:rPr>
              <a:t>“O my dove, in the clefts of the rock, In the covering of the cliff, Let me see your appearance, Let me hear your voice; For your voice is sweet, And your appearance is lovely.” </a:t>
            </a:r>
            <a:r>
              <a:rPr lang="en-ZA" b="1" i="1" dirty="0" smtClean="0">
                <a:solidFill>
                  <a:srgbClr val="004821"/>
                </a:solidFill>
              </a:rPr>
              <a:t>(Song of Solomon 2:14 )</a:t>
            </a:r>
          </a:p>
          <a:p>
            <a:r>
              <a:rPr lang="en-ZA" b="0" dirty="0" smtClean="0"/>
              <a:t>It appears in </a:t>
            </a:r>
            <a:r>
              <a:rPr lang="en-ZA" b="0" dirty="0" err="1" smtClean="0"/>
              <a:t>TaNaK</a:t>
            </a:r>
            <a:r>
              <a:rPr lang="en-ZA" b="0" dirty="0" smtClean="0"/>
              <a:t> in this context in; Psalms 74:19 and in Song of Songs 5:2 and 6:9. In his book, “</a:t>
            </a:r>
            <a:r>
              <a:rPr lang="en-ZA" b="0" i="1" dirty="0" err="1" smtClean="0"/>
              <a:t>Kol</a:t>
            </a:r>
            <a:r>
              <a:rPr lang="en-ZA" b="0" i="1" dirty="0" smtClean="0"/>
              <a:t> Ha Tor” </a:t>
            </a:r>
            <a:r>
              <a:rPr lang="en-ZA" b="0" dirty="0" smtClean="0"/>
              <a:t>or “</a:t>
            </a:r>
            <a:r>
              <a:rPr lang="en-ZA" b="0" i="1" dirty="0" smtClean="0"/>
              <a:t>Voice of the Turtledove”, </a:t>
            </a:r>
            <a:r>
              <a:rPr lang="en-ZA" b="0" dirty="0" smtClean="0"/>
              <a:t>Rabbi </a:t>
            </a:r>
            <a:r>
              <a:rPr lang="en-ZA" b="0" dirty="0" err="1" smtClean="0"/>
              <a:t>Eliyahu</a:t>
            </a:r>
            <a:r>
              <a:rPr lang="en-ZA" b="0" dirty="0" smtClean="0"/>
              <a:t> </a:t>
            </a:r>
            <a:r>
              <a:rPr lang="en-ZA" b="0" dirty="0" err="1" smtClean="0"/>
              <a:t>ben</a:t>
            </a:r>
            <a:r>
              <a:rPr lang="en-ZA" b="0" dirty="0" smtClean="0"/>
              <a:t> </a:t>
            </a:r>
            <a:r>
              <a:rPr lang="en-ZA" b="0" dirty="0" err="1" smtClean="0"/>
              <a:t>Shlomo</a:t>
            </a:r>
            <a:r>
              <a:rPr lang="en-ZA" b="0" dirty="0" smtClean="0"/>
              <a:t> </a:t>
            </a:r>
            <a:r>
              <a:rPr lang="en-ZA" b="0" dirty="0" err="1" smtClean="0"/>
              <a:t>Zalman</a:t>
            </a:r>
            <a:r>
              <a:rPr lang="en-ZA" b="0" dirty="0" smtClean="0"/>
              <a:t> (the </a:t>
            </a:r>
            <a:r>
              <a:rPr lang="en-ZA" b="0" dirty="0" err="1" smtClean="0"/>
              <a:t>Gaon</a:t>
            </a:r>
            <a:r>
              <a:rPr lang="en-ZA" b="0" dirty="0" smtClean="0"/>
              <a:t> of Vilna) writes that this “</a:t>
            </a:r>
            <a:r>
              <a:rPr lang="en-ZA" b="0" i="1" dirty="0" smtClean="0"/>
              <a:t>voice” </a:t>
            </a:r>
            <a:r>
              <a:rPr lang="en-ZA" b="0" dirty="0" smtClean="0"/>
              <a:t>(the collective voice of </a:t>
            </a:r>
            <a:r>
              <a:rPr lang="en-ZA" b="0" dirty="0" err="1" smtClean="0"/>
              <a:t>B’nei</a:t>
            </a:r>
            <a:r>
              <a:rPr lang="en-ZA" b="0" dirty="0" smtClean="0"/>
              <a:t> </a:t>
            </a:r>
            <a:r>
              <a:rPr lang="en-ZA" b="0" dirty="0" err="1" smtClean="0"/>
              <a:t>Yisra’el</a:t>
            </a:r>
            <a:r>
              <a:rPr lang="en-ZA" b="0" dirty="0" smtClean="0"/>
              <a:t>) heard again in the Land, in the last days, will signal the coming of Mashiach. Hence, the “</a:t>
            </a:r>
            <a:r>
              <a:rPr lang="en-ZA" b="0" i="1" dirty="0" smtClean="0"/>
              <a:t>turtledove</a:t>
            </a:r>
            <a:r>
              <a:rPr lang="en-ZA" b="0" dirty="0" smtClean="0"/>
              <a:t>” also indentifies with “</a:t>
            </a:r>
            <a:r>
              <a:rPr lang="en-ZA" b="0" i="1" dirty="0" smtClean="0"/>
              <a:t>Mashiach”. </a:t>
            </a:r>
            <a:endParaRPr lang="en-US" b="0" i="1"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PIGEON</a:t>
            </a:r>
            <a:endParaRPr lang="en-ZA" dirty="0"/>
          </a:p>
        </p:txBody>
      </p:sp>
      <p:sp>
        <p:nvSpPr>
          <p:cNvPr id="3" name="Content Placeholder 2"/>
          <p:cNvSpPr>
            <a:spLocks noGrp="1"/>
          </p:cNvSpPr>
          <p:nvPr>
            <p:ph idx="1"/>
          </p:nvPr>
        </p:nvSpPr>
        <p:spPr/>
        <p:txBody>
          <a:bodyPr>
            <a:noAutofit/>
          </a:bodyPr>
          <a:lstStyle/>
          <a:p>
            <a:pPr>
              <a:lnSpc>
                <a:spcPts val="2300"/>
              </a:lnSpc>
            </a:pPr>
            <a:r>
              <a:rPr lang="en-ZA" b="0" dirty="0" smtClean="0"/>
              <a:t>The Hebrew word for pigeon here is </a:t>
            </a:r>
            <a:r>
              <a:rPr lang="en-ZA" b="0" i="1" dirty="0" smtClean="0"/>
              <a:t>“</a:t>
            </a:r>
            <a:r>
              <a:rPr lang="en-ZA" b="0" i="1" dirty="0" err="1" smtClean="0"/>
              <a:t>yonah</a:t>
            </a:r>
            <a:r>
              <a:rPr lang="en-ZA" b="0" dirty="0" smtClean="0"/>
              <a:t>” (Strong’s #3123). Jonah is the name of </a:t>
            </a:r>
            <a:r>
              <a:rPr lang="he-IL" dirty="0" smtClean="0"/>
              <a:t>יהוה</a:t>
            </a:r>
            <a:r>
              <a:rPr lang="en-ZA" b="0" dirty="0" smtClean="0"/>
              <a:t>’s prophet to Nineveh. When the Pharisees asked </a:t>
            </a:r>
            <a:r>
              <a:rPr lang="he-IL" dirty="0" smtClean="0"/>
              <a:t>יהושע</a:t>
            </a:r>
            <a:r>
              <a:rPr lang="en-ZA" b="0" dirty="0" smtClean="0"/>
              <a:t> for a sign to prove who He was: </a:t>
            </a:r>
          </a:p>
          <a:p>
            <a:pPr algn="ctr">
              <a:lnSpc>
                <a:spcPts val="2300"/>
              </a:lnSpc>
            </a:pPr>
            <a:r>
              <a:rPr lang="en-ZA" b="0" i="1" dirty="0" smtClean="0">
                <a:solidFill>
                  <a:srgbClr val="004821"/>
                </a:solidFill>
              </a:rPr>
              <a:t>..But He answering, said to them, “A wicked and adulterous generation seeks after a sign, and no sign shall be given to it except the sign of the prophet </a:t>
            </a:r>
            <a:r>
              <a:rPr lang="en-ZA" b="0" i="1" dirty="0" err="1" smtClean="0">
                <a:solidFill>
                  <a:srgbClr val="004821"/>
                </a:solidFill>
              </a:rPr>
              <a:t>Yonah</a:t>
            </a:r>
            <a:r>
              <a:rPr lang="en-ZA" b="0" i="1" dirty="0" smtClean="0">
                <a:solidFill>
                  <a:srgbClr val="004821"/>
                </a:solidFill>
              </a:rPr>
              <a:t>. “For as </a:t>
            </a:r>
            <a:r>
              <a:rPr lang="en-ZA" b="0" i="1" dirty="0" err="1" smtClean="0">
                <a:solidFill>
                  <a:srgbClr val="004821"/>
                </a:solidFill>
              </a:rPr>
              <a:t>Yonah</a:t>
            </a:r>
            <a:r>
              <a:rPr lang="en-ZA" b="0" i="1" dirty="0" smtClean="0">
                <a:solidFill>
                  <a:srgbClr val="004821"/>
                </a:solidFill>
              </a:rPr>
              <a:t> was three days and three nights in the stomach of the great fish, so shall the Son of </a:t>
            </a:r>
            <a:r>
              <a:rPr lang="en-ZA" b="0" i="1" dirty="0" err="1" smtClean="0">
                <a:solidFill>
                  <a:srgbClr val="004821"/>
                </a:solidFill>
              </a:rPr>
              <a:t>Aḏam</a:t>
            </a:r>
            <a:r>
              <a:rPr lang="en-ZA" b="0" i="1" dirty="0" smtClean="0">
                <a:solidFill>
                  <a:srgbClr val="004821"/>
                </a:solidFill>
              </a:rPr>
              <a:t> be three days and three nights in the heart of the earth.</a:t>
            </a:r>
            <a:r>
              <a:rPr lang="en-ZA" i="1" dirty="0" smtClean="0">
                <a:solidFill>
                  <a:srgbClr val="004821"/>
                </a:solidFill>
              </a:rPr>
              <a:t> </a:t>
            </a:r>
            <a:r>
              <a:rPr lang="en-ZA" b="1" i="1" dirty="0" smtClean="0">
                <a:solidFill>
                  <a:srgbClr val="004821"/>
                </a:solidFill>
              </a:rPr>
              <a:t>(Matthew 12:38-40 )</a:t>
            </a:r>
          </a:p>
          <a:p>
            <a:pPr>
              <a:lnSpc>
                <a:spcPts val="2300"/>
              </a:lnSpc>
            </a:pPr>
            <a:r>
              <a:rPr lang="en-ZA" b="0" dirty="0" smtClean="0"/>
              <a:t>Jonah is spelled “</a:t>
            </a:r>
            <a:r>
              <a:rPr lang="en-ZA" b="0" dirty="0" err="1" smtClean="0"/>
              <a:t>yud</a:t>
            </a:r>
            <a:r>
              <a:rPr lang="en-ZA" b="0" dirty="0" smtClean="0"/>
              <a:t>-</a:t>
            </a:r>
            <a:r>
              <a:rPr lang="en-ZA" b="0" dirty="0" err="1" smtClean="0"/>
              <a:t>vav</a:t>
            </a:r>
            <a:r>
              <a:rPr lang="en-ZA" b="0" dirty="0" smtClean="0"/>
              <a:t>-nun-hey”. </a:t>
            </a:r>
            <a:r>
              <a:rPr lang="en-ZA" b="0" dirty="0" err="1" smtClean="0"/>
              <a:t>Yud</a:t>
            </a:r>
            <a:r>
              <a:rPr lang="en-ZA" b="0" dirty="0" smtClean="0"/>
              <a:t>=hand, </a:t>
            </a:r>
            <a:r>
              <a:rPr lang="en-ZA" b="0" dirty="0" err="1" smtClean="0"/>
              <a:t>vav</a:t>
            </a:r>
            <a:r>
              <a:rPr lang="en-ZA" b="0" dirty="0" smtClean="0"/>
              <a:t>=hook or connection, nun=Heir to the throne (Mashiach) and hey=revelation. So, </a:t>
            </a:r>
            <a:r>
              <a:rPr lang="en-ZA" dirty="0" smtClean="0"/>
              <a:t>Jonah </a:t>
            </a:r>
            <a:r>
              <a:rPr lang="en-ZA" b="0" dirty="0" smtClean="0"/>
              <a:t>(or the sign of </a:t>
            </a:r>
            <a:r>
              <a:rPr lang="en-ZA" dirty="0" smtClean="0"/>
              <a:t>Jonah) </a:t>
            </a:r>
            <a:r>
              <a:rPr lang="en-ZA" b="0" dirty="0" smtClean="0"/>
              <a:t>is “</a:t>
            </a:r>
            <a:r>
              <a:rPr lang="en-ZA" b="0" i="1" dirty="0" smtClean="0"/>
              <a:t>the hand that points to” </a:t>
            </a:r>
            <a:r>
              <a:rPr lang="en-ZA" b="0" dirty="0" smtClean="0"/>
              <a:t>the </a:t>
            </a:r>
            <a:r>
              <a:rPr lang="en-ZA" b="0" i="1" dirty="0" smtClean="0"/>
              <a:t>“connection” of “Mashiach” in the “revelation”. </a:t>
            </a:r>
            <a:r>
              <a:rPr lang="en-ZA" b="0" dirty="0" smtClean="0"/>
              <a:t>Now, the numeric value of </a:t>
            </a:r>
            <a:r>
              <a:rPr lang="en-ZA" dirty="0" smtClean="0"/>
              <a:t>Jonah </a:t>
            </a:r>
            <a:r>
              <a:rPr lang="en-ZA" b="0" dirty="0" smtClean="0"/>
              <a:t>is 71 which equals </a:t>
            </a:r>
            <a:r>
              <a:rPr lang="en-ZA" b="0" i="1" dirty="0" smtClean="0"/>
              <a:t>“</a:t>
            </a:r>
            <a:r>
              <a:rPr lang="en-ZA" b="0" i="1" dirty="0" err="1" smtClean="0"/>
              <a:t>l‟Adonai</a:t>
            </a:r>
            <a:r>
              <a:rPr lang="en-ZA" b="0" dirty="0" smtClean="0"/>
              <a:t>” (my Master) and “</a:t>
            </a:r>
            <a:r>
              <a:rPr lang="en-ZA" b="0" i="1" dirty="0" err="1" smtClean="0"/>
              <a:t>milah</a:t>
            </a:r>
            <a:r>
              <a:rPr lang="en-ZA" b="0" i="1" dirty="0" smtClean="0"/>
              <a:t>” </a:t>
            </a:r>
            <a:r>
              <a:rPr lang="en-ZA" b="0" dirty="0" smtClean="0"/>
              <a:t>or circumcision. So too, this </a:t>
            </a:r>
            <a:r>
              <a:rPr lang="en-ZA" b="0" i="1" dirty="0" smtClean="0"/>
              <a:t>“pigeon</a:t>
            </a:r>
            <a:r>
              <a:rPr lang="en-ZA" b="0" dirty="0" smtClean="0"/>
              <a:t>” also identifies with Mashiach pointing the way to the Father through circumcision.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PROBLEMS OF THE FLESH</a:t>
            </a:r>
            <a:endParaRPr lang="en-ZA" dirty="0"/>
          </a:p>
        </p:txBody>
      </p:sp>
      <p:sp>
        <p:nvSpPr>
          <p:cNvPr id="3" name="Content Placeholder 2"/>
          <p:cNvSpPr>
            <a:spLocks noGrp="1"/>
          </p:cNvSpPr>
          <p:nvPr>
            <p:ph idx="1"/>
          </p:nvPr>
        </p:nvSpPr>
        <p:spPr/>
        <p:txBody>
          <a:bodyPr>
            <a:normAutofit fontScale="25000" lnSpcReduction="20000"/>
          </a:bodyPr>
          <a:lstStyle/>
          <a:p>
            <a:r>
              <a:rPr lang="en-ZA" sz="9600" b="0" dirty="0" smtClean="0"/>
              <a:t>If circumcision represents the cutting away of the </a:t>
            </a:r>
            <a:r>
              <a:rPr lang="en-ZA" sz="9600" b="0" i="1" dirty="0" smtClean="0"/>
              <a:t>“sins of the flesh”, </a:t>
            </a:r>
            <a:r>
              <a:rPr lang="en-ZA" sz="9600" b="0" dirty="0" smtClean="0"/>
              <a:t>then Messiah definitely became this for us:</a:t>
            </a:r>
          </a:p>
          <a:p>
            <a:pPr algn="ctr"/>
            <a:r>
              <a:rPr lang="en-ZA" sz="9600" b="0" i="1" dirty="0" smtClean="0">
                <a:solidFill>
                  <a:srgbClr val="004821"/>
                </a:solidFill>
              </a:rPr>
              <a:t>For He made Him who knew no sin to be sin for us, so that in Him we might become the righteousness of Elohim. </a:t>
            </a:r>
            <a:r>
              <a:rPr lang="en-ZA" sz="9600" b="1" i="1" dirty="0" smtClean="0">
                <a:solidFill>
                  <a:srgbClr val="004821"/>
                </a:solidFill>
              </a:rPr>
              <a:t>(2 Corinthians 5:21 )</a:t>
            </a:r>
          </a:p>
          <a:p>
            <a:r>
              <a:rPr lang="en-ZA" sz="9600" b="0" dirty="0" smtClean="0"/>
              <a:t>With those concepts in mind, we can see why the placement of chapter 12 precedes chapter 13. After the cutting away of the unclean flesh, the very next thing to be discussed in chapter 13 is problems of the flesh!</a:t>
            </a:r>
          </a:p>
          <a:p>
            <a:r>
              <a:rPr lang="en-ZA" sz="9600" b="0" dirty="0" smtClean="0">
                <a:solidFill>
                  <a:srgbClr val="C00000"/>
                </a:solidFill>
              </a:rPr>
              <a:t>These same concepts are also discussed with </a:t>
            </a:r>
            <a:r>
              <a:rPr lang="he-IL" sz="9600" dirty="0" smtClean="0">
                <a:solidFill>
                  <a:srgbClr val="C00000"/>
                </a:solidFill>
              </a:rPr>
              <a:t>יהושע</a:t>
            </a:r>
            <a:r>
              <a:rPr lang="en-ZA" sz="9600" b="0" dirty="0" smtClean="0">
                <a:solidFill>
                  <a:srgbClr val="C00000"/>
                </a:solidFill>
              </a:rPr>
              <a:t>: </a:t>
            </a:r>
          </a:p>
          <a:p>
            <a:pPr marL="174625" indent="-174625">
              <a:buFont typeface="Arial" pitchFamily="34" charset="0"/>
              <a:buChar char="•"/>
            </a:pPr>
            <a:r>
              <a:rPr lang="he-IL" sz="9600" i="1" dirty="0" smtClean="0">
                <a:solidFill>
                  <a:srgbClr val="C00000"/>
                </a:solidFill>
              </a:rPr>
              <a:t>יהושע</a:t>
            </a:r>
            <a:r>
              <a:rPr lang="en-GB" sz="9600" b="0" i="1" dirty="0" smtClean="0">
                <a:solidFill>
                  <a:srgbClr val="C00000"/>
                </a:solidFill>
              </a:rPr>
              <a:t> heals the woman with the issue of blood:</a:t>
            </a:r>
            <a:r>
              <a:rPr lang="en-GB" sz="9600" b="0" dirty="0" smtClean="0">
                <a:solidFill>
                  <a:srgbClr val="C00000"/>
                </a:solidFill>
              </a:rPr>
              <a:t> </a:t>
            </a:r>
            <a:r>
              <a:rPr lang="en-GB" sz="9600" b="0" dirty="0" smtClean="0"/>
              <a:t>Matthew 9:20–26; Mark 5:24–34; Luke 8:42–48;</a:t>
            </a:r>
          </a:p>
          <a:p>
            <a:pPr marL="174625" indent="-174625">
              <a:buFont typeface="Arial" pitchFamily="34" charset="0"/>
              <a:buChar char="•"/>
            </a:pPr>
            <a:r>
              <a:rPr lang="en-GB" sz="9600" b="0" i="1" dirty="0" smtClean="0">
                <a:solidFill>
                  <a:srgbClr val="C00000"/>
                </a:solidFill>
              </a:rPr>
              <a:t>On evil speaking:</a:t>
            </a:r>
            <a:r>
              <a:rPr lang="en-GB" sz="9600" b="0" dirty="0" smtClean="0">
                <a:solidFill>
                  <a:srgbClr val="C00000"/>
                </a:solidFill>
              </a:rPr>
              <a:t> </a:t>
            </a:r>
            <a:r>
              <a:rPr lang="en-GB" sz="9600" b="0" dirty="0" smtClean="0"/>
              <a:t>Ephesians 4:31; James 3:1–12; 4:11–12; 1 Peter 2:1; Romans 6:19–23;</a:t>
            </a:r>
          </a:p>
          <a:p>
            <a:pPr marL="174625" indent="-174625">
              <a:buFont typeface="Arial" pitchFamily="34" charset="0"/>
              <a:buChar char="•"/>
            </a:pPr>
            <a:r>
              <a:rPr lang="en-GB" sz="9600" b="0" i="1" dirty="0" smtClean="0">
                <a:solidFill>
                  <a:srgbClr val="C00000"/>
                </a:solidFill>
              </a:rPr>
              <a:t>On holiness</a:t>
            </a:r>
            <a:r>
              <a:rPr lang="en-GB" sz="9600" b="0" i="1" dirty="0" smtClean="0">
                <a:solidFill>
                  <a:srgbClr val="004821"/>
                </a:solidFill>
              </a:rPr>
              <a:t>:</a:t>
            </a:r>
            <a:r>
              <a:rPr lang="en-GB" sz="9600" b="0" dirty="0" smtClean="0">
                <a:solidFill>
                  <a:srgbClr val="004821"/>
                </a:solidFill>
              </a:rPr>
              <a:t> </a:t>
            </a:r>
            <a:r>
              <a:rPr lang="en-GB" sz="9600" b="0" dirty="0" smtClean="0"/>
              <a:t>Hebrews 12:14; 1 Peter 1:15–16;</a:t>
            </a:r>
          </a:p>
          <a:p>
            <a:pPr marL="174625" indent="-174625">
              <a:buFont typeface="Arial" pitchFamily="34" charset="0"/>
              <a:buChar char="•"/>
            </a:pPr>
            <a:r>
              <a:rPr lang="en-GB" sz="9600" b="0" i="1" dirty="0" smtClean="0">
                <a:solidFill>
                  <a:srgbClr val="C00000"/>
                </a:solidFill>
              </a:rPr>
              <a:t>On the marriage bed:</a:t>
            </a:r>
            <a:r>
              <a:rPr lang="en-GB" sz="9600" b="0" dirty="0" smtClean="0">
                <a:solidFill>
                  <a:srgbClr val="C00000"/>
                </a:solidFill>
              </a:rPr>
              <a:t> </a:t>
            </a:r>
            <a:r>
              <a:rPr lang="en-GB" sz="9600" b="0" dirty="0" smtClean="0"/>
              <a:t>Hebrews 13:4 </a:t>
            </a:r>
            <a:endParaRPr lang="en-ZA" sz="9600" b="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LEPROUS INFECTTION</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b="0" i="1" dirty="0" smtClean="0">
                <a:solidFill>
                  <a:srgbClr val="004821"/>
                </a:solidFill>
              </a:rPr>
              <a:t>And </a:t>
            </a:r>
            <a:r>
              <a:rPr lang="he-IL" sz="9600" b="0" i="1" dirty="0" smtClean="0">
                <a:solidFill>
                  <a:srgbClr val="004821"/>
                </a:solidFill>
              </a:rPr>
              <a:t>יהוה</a:t>
            </a:r>
            <a:r>
              <a:rPr lang="en-ZA" sz="9600" b="0" i="1" dirty="0" smtClean="0">
                <a:solidFill>
                  <a:srgbClr val="004821"/>
                </a:solidFill>
              </a:rPr>
              <a:t> spoke to </a:t>
            </a:r>
            <a:r>
              <a:rPr lang="en-ZA" sz="9600" b="0" i="1" dirty="0" err="1" smtClean="0">
                <a:solidFill>
                  <a:srgbClr val="004821"/>
                </a:solidFill>
              </a:rPr>
              <a:t>Mosheh</a:t>
            </a:r>
            <a:r>
              <a:rPr lang="en-ZA" sz="9600" b="0" i="1" dirty="0" smtClean="0">
                <a:solidFill>
                  <a:srgbClr val="004821"/>
                </a:solidFill>
              </a:rPr>
              <a:t> and to Aharon, saying, “When a man has on the skin of his body a swelling, a scab, or a bright spot, and it shall become on the skin of his body like a leprous infection, then he shall be brought to Aharon the priest or to one of his sons the priests. </a:t>
            </a:r>
            <a:r>
              <a:rPr lang="en-ZA" sz="9600" b="1" i="1" dirty="0" smtClean="0">
                <a:solidFill>
                  <a:srgbClr val="004821"/>
                </a:solidFill>
              </a:rPr>
              <a:t>(Leviticus 13:1-2)</a:t>
            </a:r>
          </a:p>
          <a:p>
            <a:pPr>
              <a:lnSpc>
                <a:spcPts val="2100"/>
              </a:lnSpc>
            </a:pPr>
            <a:r>
              <a:rPr lang="en-ZA" sz="9600" b="0" dirty="0" smtClean="0"/>
              <a:t>The word leprosy is repeated 21 times in chapter 13. Leprosy has long been taught by the church to be the disease referred to in the Torah as </a:t>
            </a:r>
            <a:r>
              <a:rPr lang="en-ZA" sz="9600" b="0" i="1" dirty="0" err="1" smtClean="0"/>
              <a:t>tzara‟at</a:t>
            </a:r>
            <a:r>
              <a:rPr lang="en-ZA" sz="9600" b="0" i="1" dirty="0" smtClean="0"/>
              <a:t>. </a:t>
            </a:r>
            <a:r>
              <a:rPr lang="en-ZA" sz="9600" b="0" dirty="0" smtClean="0"/>
              <a:t>When the Hebrew Torah was first translated into Greek as the Septuagint, the word “</a:t>
            </a:r>
            <a:r>
              <a:rPr lang="en-ZA" sz="9600" b="0" i="1" dirty="0" err="1" smtClean="0"/>
              <a:t>tzara‟at</a:t>
            </a:r>
            <a:r>
              <a:rPr lang="en-ZA" sz="9600" b="0" i="1" dirty="0" smtClean="0"/>
              <a:t>”</a:t>
            </a:r>
            <a:r>
              <a:rPr lang="en-ZA" sz="9600" b="0" dirty="0" smtClean="0"/>
              <a:t> was translated as “</a:t>
            </a:r>
            <a:r>
              <a:rPr lang="en-ZA" sz="9600" b="0" i="1" dirty="0" err="1" smtClean="0"/>
              <a:t>lepra</a:t>
            </a:r>
            <a:r>
              <a:rPr lang="en-ZA" sz="9600" b="0" i="1" dirty="0" smtClean="0"/>
              <a:t>”</a:t>
            </a:r>
            <a:r>
              <a:rPr lang="en-ZA" sz="9600" b="0" dirty="0" smtClean="0"/>
              <a:t>, since there was no word in Greek for this condition. When it was translated into other languages, as English, were done; “</a:t>
            </a:r>
            <a:r>
              <a:rPr lang="en-ZA" sz="9600" b="0" i="1" dirty="0" smtClean="0"/>
              <a:t>leprosy</a:t>
            </a:r>
            <a:r>
              <a:rPr lang="en-ZA" sz="9600" b="0" dirty="0" smtClean="0"/>
              <a:t>” became the operative word.</a:t>
            </a:r>
          </a:p>
          <a:p>
            <a:pPr>
              <a:lnSpc>
                <a:spcPts val="2100"/>
              </a:lnSpc>
            </a:pPr>
            <a:r>
              <a:rPr lang="en-ZA" sz="9600" b="0" dirty="0" smtClean="0"/>
              <a:t>As we read Leviticus 13, we clearly see that the description of “</a:t>
            </a:r>
            <a:r>
              <a:rPr lang="en-ZA" sz="9600" b="0" i="1" dirty="0" err="1" smtClean="0"/>
              <a:t>tzara‟at</a:t>
            </a:r>
            <a:r>
              <a:rPr lang="en-ZA" sz="9600" b="0" i="1" dirty="0" smtClean="0"/>
              <a:t>”</a:t>
            </a:r>
            <a:r>
              <a:rPr lang="en-ZA" sz="9600" b="0" dirty="0" smtClean="0"/>
              <a:t> differs from our understanding of leprosy (</a:t>
            </a:r>
            <a:r>
              <a:rPr lang="en-ZA" sz="9600" b="0" dirty="0" err="1" smtClean="0"/>
              <a:t>Hansen‟s</a:t>
            </a:r>
            <a:r>
              <a:rPr lang="en-ZA" sz="9600" b="0" dirty="0" smtClean="0"/>
              <a:t> disease). Most think that when people get this disease that their fingers and toes rot and fall off. In fact, it’s not like any well-known, modern day, dermatological disease, as many of the symptoms don’t match. We also see from Torah this week that it infects not only humans, but their clothing and/or their homes. </a:t>
            </a:r>
            <a:endParaRPr lang="en-US" sz="9600" b="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1176" y="1340768"/>
            <a:ext cx="8902824" cy="5517232"/>
          </a:xfrm>
        </p:spPr>
        <p:txBody>
          <a:bodyPr>
            <a:normAutofit/>
          </a:bodyPr>
          <a:lstStyle/>
          <a:p>
            <a:r>
              <a:rPr lang="en-ZA" dirty="0" smtClean="0"/>
              <a:t>   LEPROSY (HANSENS DESEASE)		   PSORIASIS</a:t>
            </a:r>
          </a:p>
          <a:p>
            <a:r>
              <a:rPr lang="en-ZA" dirty="0" smtClean="0"/>
              <a:t>					</a:t>
            </a:r>
          </a:p>
          <a:p>
            <a:endParaRPr lang="en-ZA" dirty="0" smtClean="0"/>
          </a:p>
          <a:p>
            <a:endParaRPr lang="en-ZA" dirty="0" smtClean="0"/>
          </a:p>
          <a:p>
            <a:endParaRPr lang="en-ZA" dirty="0" smtClean="0"/>
          </a:p>
          <a:p>
            <a:endParaRPr lang="en-ZA" dirty="0" smtClean="0"/>
          </a:p>
          <a:p>
            <a:endParaRPr lang="en-ZA" dirty="0" smtClean="0"/>
          </a:p>
          <a:p>
            <a:endParaRPr lang="en-ZA" dirty="0" smtClean="0"/>
          </a:p>
          <a:p>
            <a:endParaRPr lang="en-ZA" dirty="0" smtClean="0"/>
          </a:p>
          <a:p>
            <a:endParaRPr lang="en-ZA" dirty="0" smtClean="0"/>
          </a:p>
          <a:p>
            <a:endParaRPr lang="en-ZA" dirty="0" smtClean="0"/>
          </a:p>
          <a:p>
            <a:r>
              <a:rPr lang="en-ZA" dirty="0" smtClean="0"/>
              <a:t>	     TZARA’AT</a:t>
            </a:r>
          </a:p>
          <a:p>
            <a:r>
              <a:rPr lang="en-ZA" dirty="0" smtClean="0"/>
              <a:t>				               MILDEW A FORM OF TZARA’AT</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pic>
        <p:nvPicPr>
          <p:cNvPr id="1026" name="Picture 2" descr="http://s1.hubimg.com/u/726996_f260.jpg"/>
          <p:cNvPicPr>
            <a:picLocks noChangeAspect="1" noChangeArrowheads="1"/>
          </p:cNvPicPr>
          <p:nvPr/>
        </p:nvPicPr>
        <p:blipFill>
          <a:blip r:embed="rId2" cstate="print"/>
          <a:srcRect/>
          <a:stretch>
            <a:fillRect/>
          </a:stretch>
        </p:blipFill>
        <p:spPr bwMode="auto">
          <a:xfrm>
            <a:off x="755576" y="1772816"/>
            <a:ext cx="3004115" cy="4032448"/>
          </a:xfrm>
          <a:prstGeom prst="rect">
            <a:avLst/>
          </a:prstGeom>
          <a:noFill/>
        </p:spPr>
      </p:pic>
      <p:pic>
        <p:nvPicPr>
          <p:cNvPr id="6" name="Picture 5" descr="https://courses.cit.cornell.edu/nes263/student2007/ass43/images/psoriasis.jpg"/>
          <p:cNvPicPr/>
          <p:nvPr/>
        </p:nvPicPr>
        <p:blipFill>
          <a:blip r:embed="rId3" cstate="print"/>
          <a:srcRect/>
          <a:stretch>
            <a:fillRect/>
          </a:stretch>
        </p:blipFill>
        <p:spPr bwMode="auto">
          <a:xfrm>
            <a:off x="5508104" y="1772816"/>
            <a:ext cx="2736304" cy="4032448"/>
          </a:xfrm>
          <a:prstGeom prst="rect">
            <a:avLst/>
          </a:prstGeom>
          <a:noFill/>
          <a:ln w="9525">
            <a:noFill/>
            <a:miter lim="800000"/>
            <a:headEnd/>
            <a:tailEnd/>
          </a:ln>
        </p:spPr>
      </p:pic>
      <p:pic>
        <p:nvPicPr>
          <p:cNvPr id="7" name="Picture 6" descr="https://staticapp.icpsc.com/icp/loadimage.php/mogile/261268/c10159719a92592b364f5a6fb78e656e/image/jpeg"/>
          <p:cNvPicPr/>
          <p:nvPr/>
        </p:nvPicPr>
        <p:blipFill>
          <a:blip r:embed="rId4" cstate="print"/>
          <a:srcRect/>
          <a:stretch>
            <a:fillRect/>
          </a:stretch>
        </p:blipFill>
        <p:spPr bwMode="auto">
          <a:xfrm>
            <a:off x="323528" y="2132856"/>
            <a:ext cx="4320480" cy="3240360"/>
          </a:xfrm>
          <a:prstGeom prst="rect">
            <a:avLst/>
          </a:prstGeom>
          <a:noFill/>
          <a:ln w="9525">
            <a:noFill/>
            <a:miter lim="800000"/>
            <a:headEnd/>
            <a:tailEnd/>
          </a:ln>
        </p:spPr>
      </p:pic>
      <p:pic>
        <p:nvPicPr>
          <p:cNvPr id="8" name="Picture 7" descr="https://courses.cit.cornell.edu/nes263/student2007/ass43/images/mildewed_wall.jpg"/>
          <p:cNvPicPr/>
          <p:nvPr/>
        </p:nvPicPr>
        <p:blipFill>
          <a:blip r:embed="rId5" cstate="print"/>
          <a:srcRect/>
          <a:stretch>
            <a:fillRect/>
          </a:stretch>
        </p:blipFill>
        <p:spPr bwMode="auto">
          <a:xfrm>
            <a:off x="4932040" y="1340768"/>
            <a:ext cx="3744416" cy="4824536"/>
          </a:xfrm>
          <a:prstGeom prst="rect">
            <a:avLst/>
          </a:prstGeom>
          <a:noFill/>
          <a:ln w="9525">
            <a:noFill/>
            <a:miter lim="800000"/>
            <a:headEnd/>
            <a:tailEnd/>
          </a:ln>
        </p:spPr>
      </p:pic>
      <p:sp>
        <p:nvSpPr>
          <p:cNvPr id="9" name="Title 1"/>
          <p:cNvSpPr>
            <a:spLocks noGrp="1"/>
          </p:cNvSpPr>
          <p:nvPr>
            <p:ph type="title"/>
          </p:nvPr>
        </p:nvSpPr>
        <p:spPr>
          <a:xfrm>
            <a:off x="467544" y="260648"/>
            <a:ext cx="8229600" cy="1143000"/>
          </a:xfrm>
        </p:spPr>
        <p:txBody>
          <a:bodyPr/>
          <a:lstStyle/>
          <a:p>
            <a:r>
              <a:rPr lang="en-ZA" dirty="0" smtClean="0"/>
              <a:t>WRONG DESEASES</a:t>
            </a:r>
            <a:endParaRPr lang="en-ZA" dirty="0"/>
          </a:p>
        </p:txBody>
      </p:sp>
      <p:sp>
        <p:nvSpPr>
          <p:cNvPr id="10" name="Title 1"/>
          <p:cNvSpPr txBox="1">
            <a:spLocks/>
          </p:cNvSpPr>
          <p:nvPr/>
        </p:nvSpPr>
        <p:spPr>
          <a:xfrm>
            <a:off x="467544" y="269776"/>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ZA" sz="4400" b="1" dirty="0" smtClean="0">
                <a:ln w="11430"/>
                <a:solidFill>
                  <a:schemeClr val="accent2">
                    <a:lumMod val="75000"/>
                  </a:schemeClr>
                </a:solidFill>
                <a:effectLst>
                  <a:outerShdw blurRad="80000" dist="40000" dir="5040000" algn="tl">
                    <a:srgbClr val="000000">
                      <a:alpha val="30000"/>
                    </a:srgbClr>
                  </a:outerShdw>
                </a:effectLst>
                <a:latin typeface="+mj-lt"/>
                <a:ea typeface="+mj-ea"/>
                <a:cs typeface="+mj-cs"/>
              </a:rPr>
              <a:t>RIGHT</a:t>
            </a:r>
            <a:r>
              <a:rPr kumimoji="0" lang="en-ZA" sz="4400" b="1" i="0" u="none" strike="noStrike" kern="1200" cap="none" spc="0" normalizeH="0" baseline="0" noProof="0" dirty="0" smtClean="0">
                <a:ln w="11430"/>
                <a:solidFill>
                  <a:schemeClr val="accent2">
                    <a:lumMod val="75000"/>
                  </a:schemeClr>
                </a:solidFill>
                <a:effectLst>
                  <a:outerShdw blurRad="80000" dist="40000" dir="5040000" algn="tl">
                    <a:srgbClr val="000000">
                      <a:alpha val="30000"/>
                    </a:srgbClr>
                  </a:outerShdw>
                </a:effectLst>
                <a:uLnTx/>
                <a:uFillTx/>
                <a:latin typeface="+mj-lt"/>
                <a:ea typeface="+mj-ea"/>
                <a:cs typeface="+mj-cs"/>
              </a:rPr>
              <a:t> DESEASES</a:t>
            </a:r>
            <a:endParaRPr kumimoji="0" lang="en-ZA" sz="4400" b="1" i="0" u="none" strike="noStrike" kern="1200" cap="none" spc="0" normalizeH="0" baseline="0" noProof="0" dirty="0">
              <a:ln w="11430"/>
              <a:solidFill>
                <a:schemeClr val="accent2">
                  <a:lumMod val="75000"/>
                </a:schemeClr>
              </a:solidFill>
              <a:effectLst>
                <a:outerShdw blurRad="80000" dist="40000" dir="5040000" algn="tl">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9"/>
                                        </p:tgtEl>
                                        <p:attrNameLst>
                                          <p:attrName>ppt_x</p:attrName>
                                        </p:attrNameLst>
                                      </p:cBhvr>
                                      <p:tavLst>
                                        <p:tav tm="0">
                                          <p:val>
                                            <p:strVal val="ppt_x"/>
                                          </p:val>
                                        </p:tav>
                                        <p:tav tm="100000">
                                          <p:val>
                                            <p:strVal val="ppt_x"/>
                                          </p:val>
                                        </p:tav>
                                      </p:tavLst>
                                    </p:anim>
                                    <p:anim calcmode="lin" valueType="num">
                                      <p:cBhvr additive="base">
                                        <p:cTn id="7" dur="500"/>
                                        <p:tgtEl>
                                          <p:spTgt spid="9"/>
                                        </p:tgtEl>
                                        <p:attrNameLst>
                                          <p:attrName>ppt_y</p:attrName>
                                        </p:attrNameLst>
                                      </p:cBhvr>
                                      <p:tavLst>
                                        <p:tav tm="0">
                                          <p:val>
                                            <p:strVal val="ppt_y"/>
                                          </p:val>
                                        </p:tav>
                                        <p:tav tm="100000">
                                          <p:val>
                                            <p:strVal val="1+ppt_h/2"/>
                                          </p:val>
                                        </p:tav>
                                      </p:tavLst>
                                    </p:anim>
                                    <p:set>
                                      <p:cBhvr>
                                        <p:cTn id="8" dur="1" fill="hold">
                                          <p:stCondLst>
                                            <p:cond delay="499"/>
                                          </p:stCondLst>
                                        </p:cTn>
                                        <p:tgtEl>
                                          <p:spTgt spid="9"/>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1" dur="500"/>
                                        <p:tgtEl>
                                          <p:spTgt spid="3">
                                            <p:txEl>
                                              <p:pRg st="0" end="0"/>
                                            </p:txEl>
                                          </p:spTgt>
                                        </p:tgtEl>
                                        <p:attrNameLst>
                                          <p:attrName>ppt_y</p:attrName>
                                        </p:attrNameLst>
                                      </p:cBhvr>
                                      <p:tavLst>
                                        <p:tav tm="0">
                                          <p:val>
                                            <p:strVal val="ppt_y"/>
                                          </p:val>
                                        </p:tav>
                                        <p:tav tm="100000">
                                          <p:val>
                                            <p:strVal val="1+ppt_h/2"/>
                                          </p:val>
                                        </p:tav>
                                      </p:tavLst>
                                    </p:anim>
                                    <p:set>
                                      <p:cBhvr>
                                        <p:cTn id="12" dur="1" fill="hold">
                                          <p:stCondLst>
                                            <p:cond delay="499"/>
                                          </p:stCondLst>
                                        </p:cTn>
                                        <p:tgtEl>
                                          <p:spTgt spid="3">
                                            <p:txEl>
                                              <p:pRg st="0" end="0"/>
                                            </p:txEl>
                                          </p:spTgt>
                                        </p:tgtEl>
                                        <p:attrNameLst>
                                          <p:attrName>style.visibility</p:attrName>
                                        </p:attrNameLst>
                                      </p:cBhvr>
                                      <p:to>
                                        <p:strVal val="hidden"/>
                                      </p:to>
                                    </p:set>
                                  </p:childTnLst>
                                </p:cTn>
                              </p:par>
                              <p:par>
                                <p:cTn id="13" presetID="2" presetClass="exit" presetSubtype="4" fill="hold" grpId="0" nodeType="withEffect">
                                  <p:stCondLst>
                                    <p:cond delay="0"/>
                                  </p:stCondLst>
                                  <p:childTnLst>
                                    <p:anim calcmode="lin" valueType="num">
                                      <p:cBhvr additive="base">
                                        <p:cTn id="14"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p:tgtEl>
                                          <p:spTgt spid="3">
                                            <p:txEl>
                                              <p:pRg st="0" end="0"/>
                                            </p:txEl>
                                          </p:spTgt>
                                        </p:tgtEl>
                                        <p:attrNameLst>
                                          <p:attrName>ppt_y</p:attrName>
                                        </p:attrNameLst>
                                      </p:cBhvr>
                                      <p:tavLst>
                                        <p:tav tm="0">
                                          <p:val>
                                            <p:strVal val="ppt_y"/>
                                          </p:val>
                                        </p:tav>
                                        <p:tav tm="100000">
                                          <p:val>
                                            <p:strVal val="1+ppt_h/2"/>
                                          </p:val>
                                        </p:tav>
                                      </p:tavLst>
                                    </p:anim>
                                    <p:set>
                                      <p:cBhvr>
                                        <p:cTn id="16" dur="1" fill="hold">
                                          <p:stCondLst>
                                            <p:cond delay="499"/>
                                          </p:stCondLst>
                                        </p:cTn>
                                        <p:tgtEl>
                                          <p:spTgt spid="3">
                                            <p:txEl>
                                              <p:pRg st="0" end="0"/>
                                            </p:txEl>
                                          </p:spTgt>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1026"/>
                                        </p:tgtEl>
                                        <p:attrNameLst>
                                          <p:attrName>ppt_x</p:attrName>
                                        </p:attrNameLst>
                                      </p:cBhvr>
                                      <p:tavLst>
                                        <p:tav tm="0">
                                          <p:val>
                                            <p:strVal val="ppt_x"/>
                                          </p:val>
                                        </p:tav>
                                        <p:tav tm="100000">
                                          <p:val>
                                            <p:strVal val="ppt_x"/>
                                          </p:val>
                                        </p:tav>
                                      </p:tavLst>
                                    </p:anim>
                                    <p:anim calcmode="lin" valueType="num">
                                      <p:cBhvr additive="base">
                                        <p:cTn id="19" dur="500"/>
                                        <p:tgtEl>
                                          <p:spTgt spid="1026"/>
                                        </p:tgtEl>
                                        <p:attrNameLst>
                                          <p:attrName>ppt_y</p:attrName>
                                        </p:attrNameLst>
                                      </p:cBhvr>
                                      <p:tavLst>
                                        <p:tav tm="0">
                                          <p:val>
                                            <p:strVal val="ppt_y"/>
                                          </p:val>
                                        </p:tav>
                                        <p:tav tm="100000">
                                          <p:val>
                                            <p:strVal val="1+ppt_h/2"/>
                                          </p:val>
                                        </p:tav>
                                      </p:tavLst>
                                    </p:anim>
                                    <p:set>
                                      <p:cBhvr>
                                        <p:cTn id="20" dur="1" fill="hold">
                                          <p:stCondLst>
                                            <p:cond delay="499"/>
                                          </p:stCondLst>
                                        </p:cTn>
                                        <p:tgtEl>
                                          <p:spTgt spid="1026"/>
                                        </p:tgtEl>
                                        <p:attrNameLst>
                                          <p:attrName>style.visibility</p:attrName>
                                        </p:attrNameLst>
                                      </p:cBhvr>
                                      <p:to>
                                        <p:strVal val="hidden"/>
                                      </p:to>
                                    </p:set>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anim calcmode="lin" valueType="num">
                                      <p:cBhvr additive="base">
                                        <p:cTn id="3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anim calcmode="lin" valueType="num">
                                      <p:cBhvr additive="base">
                                        <p:cTn id="3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EYE AFFECTS THE SKIN</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b="0" i="1" dirty="0" smtClean="0">
                <a:solidFill>
                  <a:srgbClr val="004821"/>
                </a:solidFill>
              </a:rPr>
              <a:t>“</a:t>
            </a:r>
            <a:r>
              <a:rPr lang="en-ZA" sz="9600" b="0" i="1" dirty="0" smtClean="0">
                <a:solidFill>
                  <a:srgbClr val="004821"/>
                </a:solidFill>
              </a:rPr>
              <a:t>And the priest shall look at the infection on the skin of the body. And if the hair on the infection has turned white, and the infection appears to be deeper than the skin of his body, it is a leprous infection. And the priest shall look at him, and pronounce him unclean. “But if the bright spot is white on the skin of his body, and does not appear to be deeper than the skin, and its hair has not turned white, then the priest shall shut up the infected one seven days</a:t>
            </a:r>
            <a:r>
              <a:rPr lang="en-ZA" sz="9600" b="1" i="1" dirty="0" smtClean="0">
                <a:solidFill>
                  <a:srgbClr val="004821"/>
                </a:solidFill>
              </a:rPr>
              <a:t>. (Leviticus 13:3-4)</a:t>
            </a:r>
          </a:p>
          <a:p>
            <a:pPr>
              <a:lnSpc>
                <a:spcPts val="2100"/>
              </a:lnSpc>
            </a:pPr>
            <a:r>
              <a:rPr lang="en-ZA" sz="9600" b="0" dirty="0" smtClean="0"/>
              <a:t>A major difference of leprosy, leprosy is a much slower progressive disease. An infected person could show no change in symptoms for sometimes months. </a:t>
            </a:r>
          </a:p>
          <a:p>
            <a:pPr marL="174625" indent="-174625">
              <a:lnSpc>
                <a:spcPts val="2100"/>
              </a:lnSpc>
              <a:buFont typeface="Arial" pitchFamily="34" charset="0"/>
              <a:buChar char="•"/>
            </a:pPr>
            <a:r>
              <a:rPr lang="en-ZA" sz="9600" b="0" dirty="0" smtClean="0"/>
              <a:t>The first thing we learn is that this happens to a “</a:t>
            </a:r>
            <a:r>
              <a:rPr lang="en-ZA" sz="9600" b="0" i="1" dirty="0" smtClean="0"/>
              <a:t>man”</a:t>
            </a:r>
            <a:r>
              <a:rPr lang="en-ZA" sz="9600" b="0" dirty="0" smtClean="0"/>
              <a:t> (</a:t>
            </a:r>
            <a:r>
              <a:rPr lang="en-ZA" sz="9600" b="0" dirty="0" err="1" smtClean="0"/>
              <a:t>adam</a:t>
            </a:r>
            <a:r>
              <a:rPr lang="en-ZA" sz="9600" b="0" dirty="0" smtClean="0"/>
              <a:t>), referring to “</a:t>
            </a:r>
            <a:r>
              <a:rPr lang="en-ZA" sz="9600" b="0" i="1" dirty="0" smtClean="0"/>
              <a:t>human being</a:t>
            </a:r>
            <a:r>
              <a:rPr lang="en-ZA" sz="9600" b="0" dirty="0" smtClean="0"/>
              <a:t>”. </a:t>
            </a:r>
          </a:p>
          <a:p>
            <a:pPr marL="174625" indent="-174625">
              <a:lnSpc>
                <a:spcPts val="2100"/>
              </a:lnSpc>
              <a:buFont typeface="Arial" pitchFamily="34" charset="0"/>
              <a:buChar char="•"/>
            </a:pPr>
            <a:r>
              <a:rPr lang="en-ZA" sz="9600" b="0" dirty="0" smtClean="0"/>
              <a:t>Secondly we see that the symptoms appear on the skin. The word for “</a:t>
            </a:r>
            <a:r>
              <a:rPr lang="en-ZA" sz="9600" b="0" i="1" dirty="0" smtClean="0"/>
              <a:t>skin” </a:t>
            </a:r>
            <a:r>
              <a:rPr lang="en-ZA" sz="9600" b="0" dirty="0" smtClean="0"/>
              <a:t>used here in Hebrew is </a:t>
            </a:r>
            <a:r>
              <a:rPr lang="en-ZA" sz="9600" b="0" i="1" dirty="0" smtClean="0"/>
              <a:t>“</a:t>
            </a:r>
            <a:r>
              <a:rPr lang="en-ZA" sz="9600" b="0" i="1" dirty="0" err="1" smtClean="0"/>
              <a:t>owr</a:t>
            </a:r>
            <a:r>
              <a:rPr lang="en-ZA" sz="9600" b="0" i="1" dirty="0" smtClean="0"/>
              <a:t>” </a:t>
            </a:r>
            <a:r>
              <a:rPr lang="en-ZA" sz="9600" b="0" dirty="0" smtClean="0"/>
              <a:t>(Strong’s #5785) and is spelled “</a:t>
            </a:r>
            <a:r>
              <a:rPr lang="en-ZA" sz="9600" b="0" i="1" dirty="0" err="1" smtClean="0"/>
              <a:t>ayin-vav-reish</a:t>
            </a:r>
            <a:r>
              <a:rPr lang="en-ZA" sz="9600" b="0" i="1" dirty="0" smtClean="0"/>
              <a:t>”. </a:t>
            </a:r>
            <a:r>
              <a:rPr lang="en-ZA" sz="9600" b="0" dirty="0" err="1" smtClean="0"/>
              <a:t>Ayin</a:t>
            </a:r>
            <a:r>
              <a:rPr lang="en-ZA" sz="9600" b="0" dirty="0" smtClean="0"/>
              <a:t> = eye, </a:t>
            </a:r>
            <a:r>
              <a:rPr lang="en-ZA" sz="9600" b="0" dirty="0" err="1" smtClean="0"/>
              <a:t>vav</a:t>
            </a:r>
            <a:r>
              <a:rPr lang="en-ZA" sz="9600" b="0" dirty="0" smtClean="0"/>
              <a:t> = connection and </a:t>
            </a:r>
            <a:r>
              <a:rPr lang="en-ZA" sz="9600" b="0" dirty="0" err="1" smtClean="0"/>
              <a:t>reish</a:t>
            </a:r>
            <a:r>
              <a:rPr lang="en-ZA" sz="9600" b="0" dirty="0" smtClean="0"/>
              <a:t> = head. So, the eye is connected to the head, what the eye sees, our head holds that picture for a very long time.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 DELIGHT AND A GREAT DAY</a:t>
            </a:r>
            <a:endParaRPr lang="en-ZA" dirty="0"/>
          </a:p>
        </p:txBody>
      </p:sp>
      <p:sp>
        <p:nvSpPr>
          <p:cNvPr id="3" name="Content Placeholder 2"/>
          <p:cNvSpPr>
            <a:spLocks noGrp="1"/>
          </p:cNvSpPr>
          <p:nvPr>
            <p:ph idx="1"/>
          </p:nvPr>
        </p:nvSpPr>
        <p:spPr/>
        <p:txBody>
          <a:bodyPr/>
          <a:lstStyle/>
          <a:p>
            <a:r>
              <a:rPr lang="en-ZA" dirty="0" smtClean="0"/>
              <a:t>There’s a homonym for </a:t>
            </a:r>
            <a:r>
              <a:rPr lang="en-ZA" i="1" dirty="0" smtClean="0"/>
              <a:t>“</a:t>
            </a:r>
            <a:r>
              <a:rPr lang="en-ZA" i="1" dirty="0" err="1" smtClean="0"/>
              <a:t>owr</a:t>
            </a:r>
            <a:r>
              <a:rPr lang="en-ZA" i="1" dirty="0" smtClean="0"/>
              <a:t>”. </a:t>
            </a:r>
            <a:r>
              <a:rPr lang="en-ZA" dirty="0" smtClean="0"/>
              <a:t>When you replace the </a:t>
            </a:r>
            <a:r>
              <a:rPr lang="en-ZA" i="1" dirty="0" smtClean="0"/>
              <a:t>“</a:t>
            </a:r>
            <a:r>
              <a:rPr lang="en-ZA" i="1" dirty="0" err="1" smtClean="0"/>
              <a:t>ayin</a:t>
            </a:r>
            <a:r>
              <a:rPr lang="en-ZA" i="1" dirty="0" smtClean="0"/>
              <a:t>” </a:t>
            </a:r>
            <a:r>
              <a:rPr lang="en-ZA" dirty="0" smtClean="0"/>
              <a:t>with an </a:t>
            </a:r>
            <a:r>
              <a:rPr lang="en-ZA" i="1" dirty="0" smtClean="0"/>
              <a:t>“aleph” </a:t>
            </a:r>
            <a:r>
              <a:rPr lang="en-ZA" dirty="0" smtClean="0"/>
              <a:t>you get </a:t>
            </a:r>
            <a:r>
              <a:rPr lang="en-ZA" i="1" dirty="0" smtClean="0"/>
              <a:t>“</a:t>
            </a:r>
            <a:r>
              <a:rPr lang="en-ZA" i="1" dirty="0" err="1" smtClean="0"/>
              <a:t>ohr</a:t>
            </a:r>
            <a:r>
              <a:rPr lang="en-ZA" i="1" dirty="0" smtClean="0"/>
              <a:t>” </a:t>
            </a:r>
            <a:r>
              <a:rPr lang="en-ZA" dirty="0" smtClean="0"/>
              <a:t>which is </a:t>
            </a:r>
            <a:r>
              <a:rPr lang="en-ZA" i="1" dirty="0" smtClean="0"/>
              <a:t>“light”: </a:t>
            </a:r>
            <a:r>
              <a:rPr lang="en-ZA" dirty="0" smtClean="0"/>
              <a:t>When the </a:t>
            </a:r>
            <a:r>
              <a:rPr lang="en-ZA" i="1" dirty="0" smtClean="0"/>
              <a:t>“eye”</a:t>
            </a:r>
            <a:r>
              <a:rPr lang="en-ZA" dirty="0" smtClean="0"/>
              <a:t> (</a:t>
            </a:r>
            <a:r>
              <a:rPr lang="en-ZA" dirty="0" err="1" smtClean="0"/>
              <a:t>ayin</a:t>
            </a:r>
            <a:r>
              <a:rPr lang="en-ZA" dirty="0" smtClean="0"/>
              <a:t>) is connected to the head, there is </a:t>
            </a:r>
            <a:r>
              <a:rPr lang="en-ZA" i="1" dirty="0" smtClean="0"/>
              <a:t>“skin and flesh”. </a:t>
            </a:r>
            <a:r>
              <a:rPr lang="en-ZA" dirty="0" smtClean="0"/>
              <a:t>When the </a:t>
            </a:r>
            <a:r>
              <a:rPr lang="en-ZA" i="1" dirty="0" smtClean="0"/>
              <a:t>“aleph”</a:t>
            </a:r>
            <a:r>
              <a:rPr lang="en-ZA" dirty="0" smtClean="0"/>
              <a:t> (Master) is connected to the </a:t>
            </a:r>
            <a:r>
              <a:rPr lang="en-ZA" i="1" dirty="0" smtClean="0"/>
              <a:t>“</a:t>
            </a:r>
            <a:r>
              <a:rPr lang="en-ZA" i="1" dirty="0" err="1" smtClean="0"/>
              <a:t>reish</a:t>
            </a:r>
            <a:r>
              <a:rPr lang="en-ZA" i="1" dirty="0" smtClean="0"/>
              <a:t>”</a:t>
            </a:r>
            <a:r>
              <a:rPr lang="en-ZA" dirty="0" smtClean="0"/>
              <a:t> or “</a:t>
            </a:r>
            <a:r>
              <a:rPr lang="en-ZA" i="1" dirty="0" smtClean="0"/>
              <a:t>head”</a:t>
            </a:r>
            <a:r>
              <a:rPr lang="en-ZA" dirty="0" smtClean="0"/>
              <a:t> instead, there is </a:t>
            </a:r>
            <a:r>
              <a:rPr lang="en-ZA" i="1" dirty="0" smtClean="0"/>
              <a:t>“light”. </a:t>
            </a:r>
          </a:p>
          <a:p>
            <a:r>
              <a:rPr lang="en-ZA" dirty="0" smtClean="0"/>
              <a:t>While verse 2 reads a leprous infection, the Hebrew says </a:t>
            </a:r>
            <a:r>
              <a:rPr lang="en-ZA" i="1" dirty="0" smtClean="0"/>
              <a:t>“</a:t>
            </a:r>
            <a:r>
              <a:rPr lang="en-ZA" i="1" dirty="0" err="1" smtClean="0"/>
              <a:t>nega</a:t>
            </a:r>
            <a:r>
              <a:rPr lang="en-ZA" i="1" dirty="0" smtClean="0"/>
              <a:t> </a:t>
            </a:r>
            <a:r>
              <a:rPr lang="en-ZA" i="1" dirty="0" err="1" smtClean="0"/>
              <a:t>tzara’at</a:t>
            </a:r>
            <a:r>
              <a:rPr lang="en-ZA" i="1" dirty="0" smtClean="0"/>
              <a:t>”</a:t>
            </a:r>
            <a:r>
              <a:rPr lang="en-ZA" dirty="0" smtClean="0"/>
              <a:t> (or plague of </a:t>
            </a:r>
            <a:r>
              <a:rPr lang="en-ZA" dirty="0" err="1" smtClean="0"/>
              <a:t>tzara’at</a:t>
            </a:r>
            <a:r>
              <a:rPr lang="en-ZA" dirty="0" smtClean="0"/>
              <a:t>), a double word play. The letters in </a:t>
            </a:r>
            <a:r>
              <a:rPr lang="en-ZA" i="1" dirty="0" smtClean="0"/>
              <a:t>“</a:t>
            </a:r>
            <a:r>
              <a:rPr lang="en-ZA" i="1" dirty="0" err="1" smtClean="0"/>
              <a:t>nega</a:t>
            </a:r>
            <a:r>
              <a:rPr lang="en-ZA" i="1" dirty="0" smtClean="0"/>
              <a:t>” </a:t>
            </a:r>
            <a:r>
              <a:rPr lang="en-ZA" dirty="0" smtClean="0"/>
              <a:t>or plague (nun-</a:t>
            </a:r>
            <a:r>
              <a:rPr lang="en-ZA" dirty="0" err="1" smtClean="0"/>
              <a:t>gimmel</a:t>
            </a:r>
            <a:r>
              <a:rPr lang="en-ZA" dirty="0" smtClean="0"/>
              <a:t>-</a:t>
            </a:r>
            <a:r>
              <a:rPr lang="en-ZA" dirty="0" err="1" smtClean="0"/>
              <a:t>ayin</a:t>
            </a:r>
            <a:r>
              <a:rPr lang="en-ZA" dirty="0" smtClean="0"/>
              <a:t>) when rearranged and the vowel point changes, it becomes </a:t>
            </a:r>
            <a:r>
              <a:rPr lang="en-ZA" i="1" dirty="0" smtClean="0"/>
              <a:t>“</a:t>
            </a:r>
            <a:r>
              <a:rPr lang="en-ZA" i="1" dirty="0" err="1" smtClean="0"/>
              <a:t>oneg</a:t>
            </a:r>
            <a:r>
              <a:rPr lang="en-ZA" i="1" dirty="0" smtClean="0"/>
              <a:t>” </a:t>
            </a:r>
            <a:r>
              <a:rPr lang="en-ZA" dirty="0" smtClean="0"/>
              <a:t>or delight. And, the letters in </a:t>
            </a:r>
            <a:r>
              <a:rPr lang="en-ZA" dirty="0" err="1" smtClean="0"/>
              <a:t>tzara’at</a:t>
            </a:r>
            <a:r>
              <a:rPr lang="en-ZA" dirty="0" smtClean="0"/>
              <a:t> can be rearranged to spell </a:t>
            </a:r>
            <a:r>
              <a:rPr lang="en-ZA" i="1" dirty="0" smtClean="0"/>
              <a:t>“</a:t>
            </a:r>
            <a:r>
              <a:rPr lang="en-ZA" i="1" dirty="0" err="1" smtClean="0"/>
              <a:t>Atzeret</a:t>
            </a:r>
            <a:r>
              <a:rPr lang="en-ZA" i="1" dirty="0" smtClean="0"/>
              <a:t>”</a:t>
            </a:r>
            <a:r>
              <a:rPr lang="en-ZA" dirty="0" smtClean="0"/>
              <a:t> (holiday or great day). </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ETHICAL WRITINGS</a:t>
            </a:r>
            <a:endParaRPr lang="en-ZA" dirty="0"/>
          </a:p>
        </p:txBody>
      </p:sp>
      <p:sp>
        <p:nvSpPr>
          <p:cNvPr id="3" name="Content Placeholder 2"/>
          <p:cNvSpPr>
            <a:spLocks noGrp="1"/>
          </p:cNvSpPr>
          <p:nvPr>
            <p:ph idx="1"/>
          </p:nvPr>
        </p:nvSpPr>
        <p:spPr/>
        <p:txBody>
          <a:bodyPr/>
          <a:lstStyle/>
          <a:p>
            <a:r>
              <a:rPr lang="en-ZA" i="1" dirty="0" smtClean="0">
                <a:solidFill>
                  <a:srgbClr val="C00000"/>
                </a:solidFill>
              </a:rPr>
              <a:t>In the </a:t>
            </a:r>
            <a:r>
              <a:rPr lang="en-ZA" i="1" dirty="0" err="1" smtClean="0">
                <a:solidFill>
                  <a:srgbClr val="C00000"/>
                </a:solidFill>
              </a:rPr>
              <a:t>Sephrei</a:t>
            </a:r>
            <a:r>
              <a:rPr lang="en-ZA" i="1" dirty="0" smtClean="0">
                <a:solidFill>
                  <a:srgbClr val="C00000"/>
                </a:solidFill>
              </a:rPr>
              <a:t> </a:t>
            </a:r>
            <a:r>
              <a:rPr lang="en-ZA" i="1" dirty="0" err="1" smtClean="0">
                <a:solidFill>
                  <a:srgbClr val="C00000"/>
                </a:solidFill>
              </a:rPr>
              <a:t>Mussar</a:t>
            </a:r>
            <a:r>
              <a:rPr lang="en-ZA" i="1" dirty="0" smtClean="0">
                <a:solidFill>
                  <a:srgbClr val="C00000"/>
                </a:solidFill>
              </a:rPr>
              <a:t> (Ethical Writings) the sages teach that when Adam and </a:t>
            </a:r>
            <a:r>
              <a:rPr lang="en-ZA" i="1" dirty="0" err="1" smtClean="0">
                <a:solidFill>
                  <a:srgbClr val="C00000"/>
                </a:solidFill>
              </a:rPr>
              <a:t>Chawah</a:t>
            </a:r>
            <a:r>
              <a:rPr lang="en-ZA" i="1" dirty="0" smtClean="0">
                <a:solidFill>
                  <a:srgbClr val="C00000"/>
                </a:solidFill>
              </a:rPr>
              <a:t> were created, they were beings of “light”. But, when they sinned, the “light” was covered by skin. But, the skin has pores that let enough of </a:t>
            </a:r>
            <a:r>
              <a:rPr lang="en-ZA" i="1" dirty="0" err="1" smtClean="0">
                <a:solidFill>
                  <a:srgbClr val="C00000"/>
                </a:solidFill>
              </a:rPr>
              <a:t>Elohim’s</a:t>
            </a:r>
            <a:r>
              <a:rPr lang="en-ZA" i="1" dirty="0" smtClean="0">
                <a:solidFill>
                  <a:srgbClr val="C00000"/>
                </a:solidFill>
              </a:rPr>
              <a:t> light in to guide us. However, they add when we sin, “</a:t>
            </a:r>
            <a:r>
              <a:rPr lang="en-ZA" i="1" dirty="0" err="1" smtClean="0">
                <a:solidFill>
                  <a:srgbClr val="C00000"/>
                </a:solidFill>
              </a:rPr>
              <a:t>Nega</a:t>
            </a:r>
            <a:r>
              <a:rPr lang="en-ZA" i="1" dirty="0" smtClean="0">
                <a:solidFill>
                  <a:srgbClr val="C00000"/>
                </a:solidFill>
              </a:rPr>
              <a:t> </a:t>
            </a:r>
            <a:r>
              <a:rPr lang="en-ZA" i="1" dirty="0" err="1" smtClean="0">
                <a:solidFill>
                  <a:srgbClr val="C00000"/>
                </a:solidFill>
              </a:rPr>
              <a:t>Tzara‟at</a:t>
            </a:r>
            <a:r>
              <a:rPr lang="en-ZA" i="1" dirty="0" smtClean="0">
                <a:solidFill>
                  <a:srgbClr val="C00000"/>
                </a:solidFill>
              </a:rPr>
              <a:t>” (plague of </a:t>
            </a:r>
            <a:r>
              <a:rPr lang="en-ZA" i="1" dirty="0" err="1" smtClean="0">
                <a:solidFill>
                  <a:srgbClr val="C00000"/>
                </a:solidFill>
              </a:rPr>
              <a:t>tzara’at</a:t>
            </a:r>
            <a:r>
              <a:rPr lang="en-ZA" i="1" dirty="0" smtClean="0">
                <a:solidFill>
                  <a:srgbClr val="C00000"/>
                </a:solidFill>
              </a:rPr>
              <a:t>) covers those pores and we are in darkness, outside the camp; which is where these “</a:t>
            </a:r>
            <a:r>
              <a:rPr lang="en-ZA" i="1" dirty="0" err="1" smtClean="0">
                <a:solidFill>
                  <a:srgbClr val="C00000"/>
                </a:solidFill>
              </a:rPr>
              <a:t>metzora‟im</a:t>
            </a:r>
            <a:r>
              <a:rPr lang="en-ZA" i="1" dirty="0" smtClean="0">
                <a:solidFill>
                  <a:srgbClr val="C00000"/>
                </a:solidFill>
              </a:rPr>
              <a:t>”, those diagnosed with </a:t>
            </a:r>
            <a:r>
              <a:rPr lang="en-ZA" i="1" dirty="0" err="1" smtClean="0">
                <a:solidFill>
                  <a:srgbClr val="C00000"/>
                </a:solidFill>
              </a:rPr>
              <a:t>tzara’at</a:t>
            </a:r>
            <a:r>
              <a:rPr lang="en-ZA" i="1" dirty="0" smtClean="0">
                <a:solidFill>
                  <a:srgbClr val="C00000"/>
                </a:solidFill>
              </a:rPr>
              <a:t>, were made to dwell, until they were pronounced clean by the Priest. They say that when we “</a:t>
            </a:r>
            <a:r>
              <a:rPr lang="en-ZA" i="1" dirty="0" err="1" smtClean="0">
                <a:solidFill>
                  <a:srgbClr val="C00000"/>
                </a:solidFill>
              </a:rPr>
              <a:t>teshuva</a:t>
            </a:r>
            <a:r>
              <a:rPr lang="en-ZA" i="1" dirty="0" smtClean="0">
                <a:solidFill>
                  <a:srgbClr val="C00000"/>
                </a:solidFill>
              </a:rPr>
              <a:t>” (repent and return), we change the </a:t>
            </a:r>
            <a:r>
              <a:rPr lang="en-ZA" i="1" dirty="0" err="1" smtClean="0">
                <a:solidFill>
                  <a:srgbClr val="C00000"/>
                </a:solidFill>
              </a:rPr>
              <a:t>owr</a:t>
            </a:r>
            <a:r>
              <a:rPr lang="en-ZA" i="1" dirty="0" smtClean="0">
                <a:solidFill>
                  <a:srgbClr val="C00000"/>
                </a:solidFill>
              </a:rPr>
              <a:t> [skin] to </a:t>
            </a:r>
            <a:r>
              <a:rPr lang="en-ZA" i="1" dirty="0" err="1" smtClean="0">
                <a:solidFill>
                  <a:srgbClr val="C00000"/>
                </a:solidFill>
              </a:rPr>
              <a:t>ohr</a:t>
            </a:r>
            <a:r>
              <a:rPr lang="en-ZA" i="1" dirty="0" smtClean="0">
                <a:solidFill>
                  <a:srgbClr val="C00000"/>
                </a:solidFill>
              </a:rPr>
              <a:t> [light]), the “</a:t>
            </a:r>
            <a:r>
              <a:rPr lang="en-ZA" i="1" dirty="0" err="1" smtClean="0">
                <a:solidFill>
                  <a:srgbClr val="C00000"/>
                </a:solidFill>
              </a:rPr>
              <a:t>Nega</a:t>
            </a:r>
            <a:r>
              <a:rPr lang="en-ZA" i="1" dirty="0" smtClean="0">
                <a:solidFill>
                  <a:srgbClr val="C00000"/>
                </a:solidFill>
              </a:rPr>
              <a:t> </a:t>
            </a:r>
            <a:r>
              <a:rPr lang="en-ZA" i="1" dirty="0" err="1" smtClean="0">
                <a:solidFill>
                  <a:srgbClr val="C00000"/>
                </a:solidFill>
              </a:rPr>
              <a:t>Tzara‟at</a:t>
            </a:r>
            <a:r>
              <a:rPr lang="en-ZA" i="1" dirty="0" smtClean="0">
                <a:solidFill>
                  <a:srgbClr val="C00000"/>
                </a:solidFill>
              </a:rPr>
              <a:t>” (plague of </a:t>
            </a:r>
            <a:r>
              <a:rPr lang="en-ZA" i="1" dirty="0" err="1" smtClean="0">
                <a:solidFill>
                  <a:srgbClr val="C00000"/>
                </a:solidFill>
              </a:rPr>
              <a:t>tzara’at</a:t>
            </a:r>
            <a:r>
              <a:rPr lang="en-ZA" i="1" dirty="0" smtClean="0">
                <a:solidFill>
                  <a:srgbClr val="C00000"/>
                </a:solidFill>
              </a:rPr>
              <a:t>) is turned into “</a:t>
            </a:r>
            <a:r>
              <a:rPr lang="en-ZA" i="1" dirty="0" err="1" smtClean="0">
                <a:solidFill>
                  <a:srgbClr val="C00000"/>
                </a:solidFill>
              </a:rPr>
              <a:t>Oneg</a:t>
            </a:r>
            <a:r>
              <a:rPr lang="en-ZA" i="1" dirty="0" smtClean="0">
                <a:solidFill>
                  <a:srgbClr val="C00000"/>
                </a:solidFill>
              </a:rPr>
              <a:t>” and “</a:t>
            </a:r>
            <a:r>
              <a:rPr lang="en-ZA" i="1" dirty="0" err="1" smtClean="0">
                <a:solidFill>
                  <a:srgbClr val="C00000"/>
                </a:solidFill>
              </a:rPr>
              <a:t>Atzeret</a:t>
            </a:r>
            <a:r>
              <a:rPr lang="en-ZA" i="1" dirty="0" smtClean="0">
                <a:solidFill>
                  <a:srgbClr val="C00000"/>
                </a:solidFill>
              </a:rPr>
              <a:t>” (a delight and a great day).</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SWELLING, SCAB &amp; BRIGHT SPOT</a:t>
            </a:r>
            <a:endParaRPr lang="en-ZA" dirty="0"/>
          </a:p>
        </p:txBody>
      </p:sp>
      <p:sp>
        <p:nvSpPr>
          <p:cNvPr id="3" name="Content Placeholder 2"/>
          <p:cNvSpPr>
            <a:spLocks noGrp="1"/>
          </p:cNvSpPr>
          <p:nvPr>
            <p:ph idx="1"/>
          </p:nvPr>
        </p:nvSpPr>
        <p:spPr/>
        <p:txBody>
          <a:bodyPr>
            <a:normAutofit/>
          </a:bodyPr>
          <a:lstStyle/>
          <a:p>
            <a:pPr>
              <a:lnSpc>
                <a:spcPts val="2700"/>
              </a:lnSpc>
            </a:pPr>
            <a:r>
              <a:rPr lang="en-ZA" b="0" dirty="0" smtClean="0"/>
              <a:t>The Hebrew word here for “</a:t>
            </a:r>
            <a:r>
              <a:rPr lang="en-ZA" b="0" i="1" dirty="0" smtClean="0"/>
              <a:t>swelling” is “</a:t>
            </a:r>
            <a:r>
              <a:rPr lang="en-ZA" b="0" i="1" dirty="0" err="1" smtClean="0"/>
              <a:t>sehayth</a:t>
            </a:r>
            <a:r>
              <a:rPr lang="en-ZA" b="0" dirty="0" smtClean="0"/>
              <a:t>” which literally means an </a:t>
            </a:r>
            <a:r>
              <a:rPr lang="en-ZA" b="0" i="1" dirty="0" smtClean="0"/>
              <a:t>“uprising</a:t>
            </a:r>
            <a:r>
              <a:rPr lang="en-ZA" b="0" dirty="0" smtClean="0"/>
              <a:t>”; which you can take that to mean either </a:t>
            </a:r>
            <a:r>
              <a:rPr lang="en-ZA" b="0" i="1" dirty="0" smtClean="0"/>
              <a:t>“swelling</a:t>
            </a:r>
            <a:r>
              <a:rPr lang="en-ZA" b="0" dirty="0" smtClean="0"/>
              <a:t>” or </a:t>
            </a:r>
            <a:r>
              <a:rPr lang="en-ZA" b="0" i="1" dirty="0" smtClean="0"/>
              <a:t>“revolt”. </a:t>
            </a:r>
            <a:r>
              <a:rPr lang="en-ZA" b="0" dirty="0" smtClean="0"/>
              <a:t>It’s spelled “</a:t>
            </a:r>
            <a:r>
              <a:rPr lang="en-ZA" b="0" i="1" dirty="0" smtClean="0"/>
              <a:t>shin-aleph-</a:t>
            </a:r>
            <a:r>
              <a:rPr lang="en-ZA" b="0" i="1" dirty="0" err="1" smtClean="0"/>
              <a:t>tav</a:t>
            </a:r>
            <a:r>
              <a:rPr lang="en-ZA" b="0" dirty="0" smtClean="0"/>
              <a:t>”. </a:t>
            </a:r>
          </a:p>
          <a:p>
            <a:pPr>
              <a:lnSpc>
                <a:spcPts val="2700"/>
              </a:lnSpc>
            </a:pPr>
            <a:r>
              <a:rPr lang="en-ZA" b="0" i="1" dirty="0" smtClean="0"/>
              <a:t>“Scab</a:t>
            </a:r>
            <a:r>
              <a:rPr lang="en-ZA" b="0" dirty="0" smtClean="0"/>
              <a:t>” is the Hebrew word </a:t>
            </a:r>
            <a:r>
              <a:rPr lang="en-ZA" b="0" i="1" dirty="0" smtClean="0"/>
              <a:t>“</a:t>
            </a:r>
            <a:r>
              <a:rPr lang="en-ZA" b="0" i="1" dirty="0" err="1" smtClean="0"/>
              <a:t>sappach'ath</a:t>
            </a:r>
            <a:r>
              <a:rPr lang="en-ZA" b="0" i="1" dirty="0" smtClean="0"/>
              <a:t>” </a:t>
            </a:r>
            <a:r>
              <a:rPr lang="en-ZA" b="0" dirty="0" smtClean="0"/>
              <a:t>(</a:t>
            </a:r>
            <a:r>
              <a:rPr lang="en-ZA" b="0" dirty="0" err="1" smtClean="0"/>
              <a:t>samech-pey-chet-tav</a:t>
            </a:r>
            <a:r>
              <a:rPr lang="en-ZA" b="0" dirty="0" smtClean="0"/>
              <a:t>), which means </a:t>
            </a:r>
            <a:r>
              <a:rPr lang="en-ZA" b="0" i="1" dirty="0" smtClean="0"/>
              <a:t>“lesion” </a:t>
            </a:r>
            <a:r>
              <a:rPr lang="en-ZA" b="0" dirty="0" smtClean="0"/>
              <a:t>and is from the root word </a:t>
            </a:r>
            <a:r>
              <a:rPr lang="en-ZA" b="0" i="1" dirty="0" smtClean="0"/>
              <a:t>“</a:t>
            </a:r>
            <a:r>
              <a:rPr lang="en-ZA" b="0" i="1" dirty="0" err="1" smtClean="0"/>
              <a:t>saphach</a:t>
            </a:r>
            <a:r>
              <a:rPr lang="en-ZA" b="0" i="1" dirty="0" smtClean="0"/>
              <a:t>” </a:t>
            </a:r>
            <a:r>
              <a:rPr lang="en-ZA" b="0" dirty="0" smtClean="0"/>
              <a:t>which means to be </a:t>
            </a:r>
            <a:r>
              <a:rPr lang="en-ZA" b="0" i="1" dirty="0" smtClean="0"/>
              <a:t>“joined or attached to”.</a:t>
            </a:r>
            <a:r>
              <a:rPr lang="en-ZA" b="0" dirty="0" smtClean="0"/>
              <a:t> </a:t>
            </a:r>
          </a:p>
          <a:p>
            <a:pPr>
              <a:lnSpc>
                <a:spcPts val="2700"/>
              </a:lnSpc>
            </a:pPr>
            <a:r>
              <a:rPr lang="en-ZA" b="0" dirty="0" smtClean="0"/>
              <a:t>The “</a:t>
            </a:r>
            <a:r>
              <a:rPr lang="en-ZA" b="0" i="1" dirty="0" smtClean="0"/>
              <a:t>bright spot” or “</a:t>
            </a:r>
            <a:r>
              <a:rPr lang="en-ZA" b="0" i="1" dirty="0" err="1" smtClean="0"/>
              <a:t>bohereth</a:t>
            </a:r>
            <a:r>
              <a:rPr lang="en-ZA" b="0" dirty="0" smtClean="0"/>
              <a:t>” in Hebrew (</a:t>
            </a:r>
            <a:r>
              <a:rPr lang="en-ZA" b="0" dirty="0" err="1" smtClean="0"/>
              <a:t>beit</a:t>
            </a:r>
            <a:r>
              <a:rPr lang="en-ZA" b="0" dirty="0" smtClean="0"/>
              <a:t>-hey-</a:t>
            </a:r>
            <a:r>
              <a:rPr lang="en-ZA" b="0" dirty="0" err="1" smtClean="0"/>
              <a:t>reish</a:t>
            </a:r>
            <a:r>
              <a:rPr lang="en-ZA" b="0" dirty="0" smtClean="0"/>
              <a:t>-</a:t>
            </a:r>
            <a:r>
              <a:rPr lang="en-ZA" b="0" dirty="0" err="1" smtClean="0"/>
              <a:t>tav</a:t>
            </a:r>
            <a:r>
              <a:rPr lang="en-ZA" b="0" dirty="0" smtClean="0"/>
              <a:t>), which means both “</a:t>
            </a:r>
            <a:r>
              <a:rPr lang="en-ZA" b="0" i="1" dirty="0" smtClean="0"/>
              <a:t>bright” and “inflamed” or “inflammatory</a:t>
            </a:r>
            <a:r>
              <a:rPr lang="en-ZA" b="0" dirty="0" smtClean="0"/>
              <a:t>”. </a:t>
            </a:r>
          </a:p>
          <a:p>
            <a:pPr>
              <a:lnSpc>
                <a:spcPts val="2700"/>
              </a:lnSpc>
            </a:pPr>
            <a:r>
              <a:rPr lang="en-ZA" b="1" dirty="0" smtClean="0"/>
              <a:t>SUMMARY: </a:t>
            </a:r>
            <a:r>
              <a:rPr lang="en-ZA" b="0" dirty="0" smtClean="0"/>
              <a:t>“</a:t>
            </a:r>
            <a:r>
              <a:rPr lang="en-ZA" b="0" i="1" dirty="0" smtClean="0"/>
              <a:t>Swelling, scab, bright spot” ~ “</a:t>
            </a:r>
            <a:r>
              <a:rPr lang="en-ZA" b="0" i="1" dirty="0" err="1" smtClean="0"/>
              <a:t>sehayth</a:t>
            </a:r>
            <a:r>
              <a:rPr lang="en-ZA" b="0" i="1" dirty="0" smtClean="0"/>
              <a:t>, </a:t>
            </a:r>
            <a:r>
              <a:rPr lang="en-ZA" b="0" i="1" dirty="0" err="1" smtClean="0"/>
              <a:t>saphach</a:t>
            </a:r>
            <a:r>
              <a:rPr lang="en-ZA" b="0" i="1" dirty="0" smtClean="0"/>
              <a:t>, </a:t>
            </a:r>
            <a:r>
              <a:rPr lang="en-ZA" b="0" i="1" dirty="0" err="1" smtClean="0"/>
              <a:t>bohereth</a:t>
            </a:r>
            <a:r>
              <a:rPr lang="en-ZA" b="0" i="1" dirty="0" smtClean="0"/>
              <a:t>”</a:t>
            </a:r>
            <a:r>
              <a:rPr lang="en-ZA" b="0" dirty="0" smtClean="0"/>
              <a:t> ~ “uprising, joined to, inflammatory”. These marks on the skin (or on the light) are the fruits of some sin. This is why the priest needed to examine him. Just as we are called to examine our fruit often.  Not to condemn or shame one another; but, to keep </a:t>
            </a:r>
            <a:r>
              <a:rPr lang="en-ZA" b="0" dirty="0" err="1" smtClean="0"/>
              <a:t>tzara’at</a:t>
            </a:r>
            <a:r>
              <a:rPr lang="en-ZA" b="0" dirty="0" smtClean="0"/>
              <a:t> (the fruit of sin) from spreading in the camp.</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4800" dirty="0" smtClean="0"/>
              <a:t>ROOT OF THE PROBLEM</a:t>
            </a:r>
            <a:endParaRPr lang="en-ZA" sz="4800" dirty="0"/>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pPr algn="just"/>
            <a:r>
              <a:rPr lang="en-ZA" sz="2800" b="0" dirty="0" smtClean="0"/>
              <a:t>If we examine the root of the all-inclusive disease, </a:t>
            </a:r>
            <a:r>
              <a:rPr lang="en-ZA" sz="2800" b="0" i="1" dirty="0" err="1" smtClean="0"/>
              <a:t>tzara</a:t>
            </a:r>
            <a:r>
              <a:rPr lang="en-ZA" sz="2800" b="0" i="1" dirty="0" smtClean="0"/>
              <a:t>,</a:t>
            </a:r>
            <a:r>
              <a:rPr lang="en-ZA" sz="2800" b="0" dirty="0" smtClean="0"/>
              <a:t> on a deeper level: </a:t>
            </a:r>
          </a:p>
          <a:p>
            <a:pPr marL="174625" indent="-174625" algn="just">
              <a:buFont typeface="Arial" pitchFamily="34" charset="0"/>
              <a:buChar char="•"/>
            </a:pPr>
            <a:r>
              <a:rPr lang="en-ZA" sz="2800" b="0" dirty="0" smtClean="0"/>
              <a:t>The first letter is </a:t>
            </a:r>
            <a:r>
              <a:rPr lang="en-ZA" sz="2800" b="0" i="1" dirty="0" err="1" smtClean="0"/>
              <a:t>tzadik</a:t>
            </a:r>
            <a:r>
              <a:rPr lang="en-ZA" sz="2800" b="0" i="1" dirty="0" smtClean="0"/>
              <a:t>, </a:t>
            </a:r>
            <a:r>
              <a:rPr lang="en-ZA" sz="2800" b="0" dirty="0" smtClean="0"/>
              <a:t>a "</a:t>
            </a:r>
            <a:r>
              <a:rPr lang="en-ZA" sz="2800" b="0" i="1" dirty="0" smtClean="0"/>
              <a:t>righteous person</a:t>
            </a:r>
            <a:r>
              <a:rPr lang="en-ZA" sz="2800" b="0" dirty="0" smtClean="0"/>
              <a:t>." The Torah reinforces the inference that the leper being discussed is a </a:t>
            </a:r>
            <a:r>
              <a:rPr lang="en-ZA" sz="2800" b="0" i="1" dirty="0" err="1" smtClean="0"/>
              <a:t>tzadik</a:t>
            </a:r>
            <a:r>
              <a:rPr lang="en-ZA" sz="2800" b="0" dirty="0" smtClean="0"/>
              <a:t>. When describing the leper in the initial verse, (Leviticus 13:2), he is referred to as </a:t>
            </a:r>
            <a:r>
              <a:rPr lang="en-ZA" sz="2800" b="0" i="1" dirty="0" err="1" smtClean="0"/>
              <a:t>adam</a:t>
            </a:r>
            <a:r>
              <a:rPr lang="en-ZA" sz="2800" b="0" i="1" dirty="0" smtClean="0"/>
              <a:t> </a:t>
            </a:r>
            <a:r>
              <a:rPr lang="en-ZA" sz="2800" b="0" dirty="0" smtClean="0"/>
              <a:t>("a man"), the highest form of the synonyms for human being. </a:t>
            </a:r>
          </a:p>
          <a:p>
            <a:pPr marL="174625" indent="-174625" algn="just">
              <a:buFont typeface="Arial" pitchFamily="34" charset="0"/>
              <a:buChar char="•"/>
            </a:pPr>
            <a:r>
              <a:rPr lang="en-ZA" sz="2800" b="0" dirty="0" smtClean="0"/>
              <a:t>The second two letters of the root </a:t>
            </a:r>
            <a:r>
              <a:rPr lang="en-ZA" sz="2800" b="0" i="1" dirty="0" err="1" smtClean="0"/>
              <a:t>tzara</a:t>
            </a:r>
            <a:r>
              <a:rPr lang="en-ZA" sz="2800" b="0" i="1" dirty="0" smtClean="0"/>
              <a:t> </a:t>
            </a:r>
            <a:r>
              <a:rPr lang="en-ZA" sz="2800" b="0" dirty="0" smtClean="0"/>
              <a:t>are </a:t>
            </a:r>
            <a:r>
              <a:rPr lang="en-ZA" sz="2800" b="0" i="1" dirty="0" err="1" smtClean="0"/>
              <a:t>reish</a:t>
            </a:r>
            <a:r>
              <a:rPr lang="en-ZA" sz="2800" b="0" i="1" dirty="0" smtClean="0"/>
              <a:t> </a:t>
            </a:r>
            <a:r>
              <a:rPr lang="en-ZA" sz="2800" b="0" dirty="0" smtClean="0"/>
              <a:t>and</a:t>
            </a:r>
            <a:r>
              <a:rPr lang="en-ZA" sz="2800" b="0" i="1" dirty="0" smtClean="0"/>
              <a:t> </a:t>
            </a:r>
            <a:r>
              <a:rPr lang="en-ZA" sz="2800" b="0" i="1" dirty="0" err="1" smtClean="0"/>
              <a:t>ayin</a:t>
            </a:r>
            <a:r>
              <a:rPr lang="en-ZA" sz="2800" b="0" dirty="0" smtClean="0"/>
              <a:t>, which spell </a:t>
            </a:r>
            <a:r>
              <a:rPr lang="en-ZA" sz="2800" b="0" i="1" dirty="0" err="1" smtClean="0"/>
              <a:t>ra</a:t>
            </a:r>
            <a:r>
              <a:rPr lang="en-ZA" sz="2800" b="0" dirty="0" smtClean="0"/>
              <a:t>, "evil." </a:t>
            </a:r>
          </a:p>
          <a:p>
            <a:pPr algn="just"/>
            <a:r>
              <a:rPr lang="en-ZA" sz="2800" b="0" dirty="0" smtClean="0">
                <a:solidFill>
                  <a:srgbClr val="C00000"/>
                </a:solidFill>
              </a:rPr>
              <a:t>Thus, the entire root, </a:t>
            </a:r>
            <a:r>
              <a:rPr lang="en-ZA" sz="2800" b="0" dirty="0" err="1" smtClean="0">
                <a:solidFill>
                  <a:srgbClr val="C00000"/>
                </a:solidFill>
              </a:rPr>
              <a:t>tzadik</a:t>
            </a:r>
            <a:r>
              <a:rPr lang="en-ZA" sz="2800" b="0" dirty="0" smtClean="0">
                <a:solidFill>
                  <a:srgbClr val="C00000"/>
                </a:solidFill>
              </a:rPr>
              <a:t>, </a:t>
            </a:r>
            <a:r>
              <a:rPr lang="en-ZA" sz="2800" b="0" dirty="0" err="1" smtClean="0">
                <a:solidFill>
                  <a:srgbClr val="C00000"/>
                </a:solidFill>
              </a:rPr>
              <a:t>reish</a:t>
            </a:r>
            <a:r>
              <a:rPr lang="en-ZA" sz="2800" b="0" dirty="0" smtClean="0">
                <a:solidFill>
                  <a:srgbClr val="C00000"/>
                </a:solidFill>
              </a:rPr>
              <a:t>, </a:t>
            </a:r>
            <a:r>
              <a:rPr lang="en-ZA" sz="2800" b="0" dirty="0" err="1" smtClean="0">
                <a:solidFill>
                  <a:srgbClr val="C00000"/>
                </a:solidFill>
              </a:rPr>
              <a:t>ayin</a:t>
            </a:r>
            <a:r>
              <a:rPr lang="en-ZA" sz="2800" b="0" dirty="0" smtClean="0">
                <a:solidFill>
                  <a:srgbClr val="C00000"/>
                </a:solidFill>
              </a:rPr>
              <a:t>,  alludes to a righteous person who simultaneously has bad or experiencing negativity in his life. If he were 100% righteous, he would not be vulnerable to bad things happening to him. Because this </a:t>
            </a:r>
            <a:r>
              <a:rPr lang="en-ZA" sz="2800" b="0" dirty="0" err="1" smtClean="0">
                <a:solidFill>
                  <a:srgbClr val="C00000"/>
                </a:solidFill>
              </a:rPr>
              <a:t>tzadik</a:t>
            </a:r>
            <a:r>
              <a:rPr lang="en-ZA" sz="2800" b="0" dirty="0" smtClean="0">
                <a:solidFill>
                  <a:srgbClr val="C00000"/>
                </a:solidFill>
              </a:rPr>
              <a:t> has a speck of gravitation toward evil in the depths of his consciousness, he is open to negative events occurring in his life. The purpose of this suffering is to rectify the iota of evil still within him. </a:t>
            </a:r>
            <a:endParaRPr lang="en-ZA" dirty="0">
              <a:solidFill>
                <a:srgbClr val="C0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LASHON HARA</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600" i="1" dirty="0" smtClean="0">
                <a:solidFill>
                  <a:srgbClr val="004821"/>
                </a:solidFill>
              </a:rPr>
              <a:t>“But what comes out of the mouth comes from the heart, and these defile the man. “For out of the heart come forth wicked </a:t>
            </a:r>
            <a:r>
              <a:rPr lang="en-ZA" sz="2600" i="1" dirty="0" err="1" smtClean="0">
                <a:solidFill>
                  <a:srgbClr val="004821"/>
                </a:solidFill>
              </a:rPr>
              <a:t>reasonings</a:t>
            </a:r>
            <a:r>
              <a:rPr lang="en-ZA" sz="2600" i="1" dirty="0" smtClean="0">
                <a:solidFill>
                  <a:srgbClr val="004821"/>
                </a:solidFill>
              </a:rPr>
              <a:t>, murders, adulteries, </a:t>
            </a:r>
            <a:r>
              <a:rPr lang="en-ZA" sz="2600" i="1" dirty="0" err="1" smtClean="0">
                <a:solidFill>
                  <a:srgbClr val="004821"/>
                </a:solidFill>
              </a:rPr>
              <a:t>whorings</a:t>
            </a:r>
            <a:r>
              <a:rPr lang="en-ZA" sz="2600" i="1" dirty="0" smtClean="0">
                <a:solidFill>
                  <a:srgbClr val="004821"/>
                </a:solidFill>
              </a:rPr>
              <a:t>, thefts, false </a:t>
            </a:r>
            <a:r>
              <a:rPr lang="en-ZA" sz="2600" i="1" dirty="0" err="1" smtClean="0">
                <a:solidFill>
                  <a:srgbClr val="004821"/>
                </a:solidFill>
              </a:rPr>
              <a:t>witnessings</a:t>
            </a:r>
            <a:r>
              <a:rPr lang="en-ZA" sz="2600" i="1" dirty="0" smtClean="0">
                <a:solidFill>
                  <a:srgbClr val="004821"/>
                </a:solidFill>
              </a:rPr>
              <a:t>, slanders. “These defile the man, but to eat with unwashed hands does not defile the man.” </a:t>
            </a:r>
            <a:r>
              <a:rPr lang="en-ZA" sz="2600" b="1" i="1" dirty="0" smtClean="0">
                <a:solidFill>
                  <a:srgbClr val="004821"/>
                </a:solidFill>
              </a:rPr>
              <a:t>(Matthew 15:18-20)</a:t>
            </a:r>
          </a:p>
          <a:p>
            <a:r>
              <a:rPr lang="en-ZA" sz="2600" dirty="0" err="1" smtClean="0"/>
              <a:t>Lashon</a:t>
            </a:r>
            <a:r>
              <a:rPr lang="en-ZA" sz="2600" dirty="0" smtClean="0"/>
              <a:t> </a:t>
            </a:r>
            <a:r>
              <a:rPr lang="en-ZA" sz="2600" dirty="0" err="1" smtClean="0"/>
              <a:t>hara</a:t>
            </a:r>
            <a:r>
              <a:rPr lang="en-ZA" sz="2600" dirty="0" smtClean="0"/>
              <a:t>, the evil tongue commonly associated with gossip, is very serious in </a:t>
            </a:r>
            <a:r>
              <a:rPr lang="en-ZA" sz="2600" dirty="0" err="1" smtClean="0"/>
              <a:t>Elohim’s</a:t>
            </a:r>
            <a:r>
              <a:rPr lang="en-ZA" sz="2600" dirty="0" smtClean="0"/>
              <a:t> eyes. If you think about it, it is probably one of the most widely disobeyed of all His commandments. </a:t>
            </a:r>
          </a:p>
          <a:p>
            <a:pPr algn="ctr"/>
            <a:r>
              <a:rPr lang="en-ZA" sz="2600" i="1" dirty="0" smtClean="0">
                <a:solidFill>
                  <a:srgbClr val="004821"/>
                </a:solidFill>
              </a:rPr>
              <a:t>‘Do not go slandering among your people. Do not stand against the blood of your neighbour. I am </a:t>
            </a:r>
            <a:r>
              <a:rPr lang="he-IL" sz="2600" i="1" dirty="0" smtClean="0">
                <a:solidFill>
                  <a:srgbClr val="004821"/>
                </a:solidFill>
              </a:rPr>
              <a:t>יהוה</a:t>
            </a:r>
            <a:r>
              <a:rPr lang="en-US" sz="2600" i="1" dirty="0" smtClean="0">
                <a:solidFill>
                  <a:srgbClr val="004821"/>
                </a:solidFill>
              </a:rPr>
              <a:t>. </a:t>
            </a:r>
            <a:r>
              <a:rPr lang="en-US" sz="2600" b="1" i="1" dirty="0" smtClean="0">
                <a:solidFill>
                  <a:srgbClr val="004821"/>
                </a:solidFill>
              </a:rPr>
              <a:t>(Leviticus 19:16)</a:t>
            </a:r>
          </a:p>
          <a:p>
            <a:r>
              <a:rPr lang="en-ZA" sz="2600" dirty="0" smtClean="0"/>
              <a:t>James, the brother of </a:t>
            </a:r>
            <a:r>
              <a:rPr lang="he-IL" sz="2600" dirty="0" smtClean="0"/>
              <a:t>יהושע</a:t>
            </a:r>
            <a:r>
              <a:rPr lang="en-ZA" sz="2600" dirty="0" smtClean="0"/>
              <a:t>, also teaches:</a:t>
            </a:r>
          </a:p>
          <a:p>
            <a:pPr algn="ctr"/>
            <a:r>
              <a:rPr lang="en-ZA" sz="2600" i="1" dirty="0" smtClean="0">
                <a:solidFill>
                  <a:srgbClr val="004821"/>
                </a:solidFill>
              </a:rPr>
              <a:t>Brothers, do not speak against one another. He that speaks against a brother and judges his brother, speaks against Torah and judges Torah. And if you judge Torah, you are not a doer of Torah but a judge. </a:t>
            </a:r>
            <a:r>
              <a:rPr lang="en-ZA" sz="2600" b="1" i="1" dirty="0" smtClean="0">
                <a:solidFill>
                  <a:srgbClr val="004821"/>
                </a:solidFill>
              </a:rPr>
              <a:t>(James 4:11)</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CONSEQUENCES</a:t>
            </a:r>
            <a:endParaRPr lang="en-ZA" dirty="0"/>
          </a:p>
        </p:txBody>
      </p:sp>
      <p:sp>
        <p:nvSpPr>
          <p:cNvPr id="3" name="Content Placeholder 2"/>
          <p:cNvSpPr>
            <a:spLocks noGrp="1"/>
          </p:cNvSpPr>
          <p:nvPr>
            <p:ph idx="1"/>
          </p:nvPr>
        </p:nvSpPr>
        <p:spPr/>
        <p:txBody>
          <a:bodyPr>
            <a:normAutofit/>
          </a:bodyPr>
          <a:lstStyle/>
          <a:p>
            <a:pPr algn="l"/>
            <a:r>
              <a:rPr lang="en-ZA" dirty="0" smtClean="0"/>
              <a:t>You will be held accountable on the day of  Judgement </a:t>
            </a:r>
          </a:p>
          <a:p>
            <a:pPr algn="ctr"/>
            <a:r>
              <a:rPr lang="en-ZA" i="1" dirty="0" smtClean="0">
                <a:solidFill>
                  <a:srgbClr val="004821"/>
                </a:solidFill>
              </a:rPr>
              <a:t>“The good man brings forth what is good from the good treasures of his heart, and the wicked man brings forth what is wicked from the wicked treasure. “And I say to you that for every idle word men speak, they shall give an account of it in the day of judgment. </a:t>
            </a:r>
            <a:r>
              <a:rPr lang="en-ZA" b="1" i="1" dirty="0" smtClean="0">
                <a:solidFill>
                  <a:srgbClr val="004821"/>
                </a:solidFill>
              </a:rPr>
              <a:t>(Matthew 12:35-36)</a:t>
            </a:r>
          </a:p>
          <a:p>
            <a:r>
              <a:rPr lang="en-ZA" dirty="0" smtClean="0"/>
              <a:t>Paul also speaks to how words can tear down a community or a family:</a:t>
            </a:r>
          </a:p>
          <a:p>
            <a:pPr algn="ctr"/>
            <a:r>
              <a:rPr lang="en-ZA" i="1" dirty="0" smtClean="0">
                <a:solidFill>
                  <a:srgbClr val="004821"/>
                </a:solidFill>
              </a:rPr>
              <a:t>For I fear lest, when I come, I do not find you such as I wish, and I be found by you such as you do not wish – lest there be strife, jealousies, outbursts of wrath, selfish ambitions, slander, gossip, </a:t>
            </a:r>
            <a:r>
              <a:rPr lang="en-ZA" i="1" dirty="0" err="1" smtClean="0">
                <a:solidFill>
                  <a:srgbClr val="004821"/>
                </a:solidFill>
              </a:rPr>
              <a:t>puffings</a:t>
            </a:r>
            <a:r>
              <a:rPr lang="en-ZA" i="1" dirty="0" smtClean="0">
                <a:solidFill>
                  <a:srgbClr val="004821"/>
                </a:solidFill>
              </a:rPr>
              <a:t> up, unrests, </a:t>
            </a:r>
            <a:r>
              <a:rPr lang="en-ZA" b="1" i="1" dirty="0" smtClean="0">
                <a:solidFill>
                  <a:srgbClr val="004821"/>
                </a:solidFill>
              </a:rPr>
              <a:t>(2 Corinthians 12:20)</a:t>
            </a:r>
          </a:p>
          <a:p>
            <a:r>
              <a:rPr lang="en-ZA" dirty="0" smtClean="0"/>
              <a:t>Words are powerful…it was by the Word of Elohim that the creation came into existence, </a:t>
            </a:r>
            <a:r>
              <a:rPr lang="en-ZA" b="1" i="1" dirty="0" smtClean="0">
                <a:solidFill>
                  <a:srgbClr val="004821"/>
                </a:solidFill>
              </a:rPr>
              <a:t>Genesis 1:3.</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WORDS</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Words are spoken…words are heard…and words are responded to, this is the basis of a relationship. The Israelites entered into a relationship when the Word of Elohim spoke to them from Mount Sinai and when they said “yes” to the covenant and entered into an intimate relationship with their Elohim. Now, </a:t>
            </a:r>
            <a:r>
              <a:rPr lang="en-ZA" dirty="0" err="1" smtClean="0"/>
              <a:t>tzara’at</a:t>
            </a:r>
            <a:r>
              <a:rPr lang="en-ZA" dirty="0" smtClean="0"/>
              <a:t> becomes the symbol that the relationship has been  damaged…by </a:t>
            </a:r>
            <a:r>
              <a:rPr lang="en-ZA" i="1" dirty="0" smtClean="0"/>
              <a:t>“words”…</a:t>
            </a:r>
            <a:r>
              <a:rPr lang="en-ZA" dirty="0" smtClean="0"/>
              <a:t>the very means through which the children of Israel first entered into that relationship.</a:t>
            </a:r>
          </a:p>
          <a:p>
            <a:pPr>
              <a:lnSpc>
                <a:spcPts val="2100"/>
              </a:lnSpc>
            </a:pPr>
            <a:r>
              <a:rPr lang="en-ZA" dirty="0" smtClean="0"/>
              <a:t>The words the Almighty gave to the Israelites were Spiritual Words. The words we speak are also from the spirit because we use the breath of life that the Father has given us to speak them. </a:t>
            </a:r>
          </a:p>
          <a:p>
            <a:pPr>
              <a:lnSpc>
                <a:spcPts val="2100"/>
              </a:lnSpc>
            </a:pPr>
            <a:r>
              <a:rPr lang="en-ZA" dirty="0" smtClean="0"/>
              <a:t>The following is a profound quote from </a:t>
            </a:r>
            <a:r>
              <a:rPr lang="en-ZA" dirty="0" err="1" smtClean="0"/>
              <a:t>Rambam</a:t>
            </a:r>
            <a:r>
              <a:rPr lang="en-ZA" dirty="0" smtClean="0"/>
              <a:t>: </a:t>
            </a:r>
            <a:r>
              <a:rPr lang="en-ZA" i="1" dirty="0" smtClean="0">
                <a:solidFill>
                  <a:srgbClr val="C00000"/>
                </a:solidFill>
              </a:rPr>
              <a:t>“This is the way of those wicked people who sit and mock: first they speak nonsense…and then it leads to speaking badly about the righteous….and then they will speak badly of the prophets and find fault in their words…and this will eventually lead to a denial of God and the principles of faith…gossip is not so much a problem in itself, but it represents the planting of a seed for future ills. It is the initiation of a slow, downward path.”</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HOW DO WE ABUSE PEOPLE?</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We abuse a person when we directly or indirectly speak of them in a negative way. As soon as the words are uttered, irreparable damage has been done. We abuse speech itself when what we speak is neither positive nor constructive. This can bring about a regression in the speaker’s character, which can ultimately lead to disastrous results. The point is…merely speaking nonsense can be an abuse of the gift of speech given to us by our Creator! Words have consequences. The Words of the Almighty always have purpose:</a:t>
            </a:r>
          </a:p>
          <a:p>
            <a:pPr algn="ctr">
              <a:lnSpc>
                <a:spcPts val="2100"/>
              </a:lnSpc>
            </a:pPr>
            <a:r>
              <a:rPr lang="en-ZA" i="1" dirty="0" smtClean="0">
                <a:solidFill>
                  <a:srgbClr val="004821"/>
                </a:solidFill>
              </a:rPr>
              <a:t>so is My Word that goes forth from My mouth – it does not return to Me empty, but shall do what I please, and shall certainly accomplish what I sent it for. </a:t>
            </a:r>
            <a:r>
              <a:rPr lang="en-ZA" b="1" i="1" dirty="0" smtClean="0">
                <a:solidFill>
                  <a:srgbClr val="004821"/>
                </a:solidFill>
              </a:rPr>
              <a:t>(Isaiah 55:11)</a:t>
            </a:r>
          </a:p>
          <a:p>
            <a:pPr>
              <a:lnSpc>
                <a:spcPts val="2100"/>
              </a:lnSpc>
            </a:pPr>
            <a:r>
              <a:rPr lang="en-ZA" dirty="0" smtClean="0"/>
              <a:t>We truly become disfigured when we use words to condemn, not communicate. Those who abused others with their words are themselves afflicted, we become bitter towards that person. Language is a great gift to mankind, and it must be guarded if it is to achieve the purpose for which it was sent. If </a:t>
            </a:r>
            <a:r>
              <a:rPr lang="he-IL" dirty="0" smtClean="0"/>
              <a:t>יהושע</a:t>
            </a:r>
            <a:r>
              <a:rPr lang="en-ZA" dirty="0" smtClean="0"/>
              <a:t> is the living Word, then our words should reflect our relationship with Him at all times!</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TOUCH</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dirty="0" smtClean="0"/>
              <a:t>The word plague ([</a:t>
            </a:r>
            <a:r>
              <a:rPr lang="en-ZA" sz="9600" dirty="0" err="1" smtClean="0"/>
              <a:t>nega</a:t>
            </a:r>
            <a:r>
              <a:rPr lang="en-ZA" sz="9600" dirty="0" smtClean="0"/>
              <a:t>) was used 46 times in Leviticus 13. The same three Hebrew letters are also translated as the word touch (</a:t>
            </a:r>
            <a:r>
              <a:rPr lang="en-ZA" sz="9600" dirty="0" err="1" smtClean="0"/>
              <a:t>naga</a:t>
            </a:r>
            <a:r>
              <a:rPr lang="en-ZA" sz="9600" dirty="0" smtClean="0"/>
              <a:t>)!</a:t>
            </a:r>
          </a:p>
          <a:p>
            <a:pPr algn="ctr">
              <a:lnSpc>
                <a:spcPts val="2200"/>
              </a:lnSpc>
            </a:pPr>
            <a:r>
              <a:rPr lang="en-ZA" sz="9600" i="1" dirty="0" smtClean="0">
                <a:solidFill>
                  <a:srgbClr val="004821"/>
                </a:solidFill>
              </a:rPr>
              <a:t>but of the fruit of the tree which is in the midst of the garden, Elohim has said, ‘Do not eat of it, </a:t>
            </a:r>
            <a:r>
              <a:rPr lang="en-ZA" sz="9600" b="1" i="1" dirty="0" smtClean="0">
                <a:solidFill>
                  <a:srgbClr val="004821"/>
                </a:solidFill>
              </a:rPr>
              <a:t>nor touch (</a:t>
            </a:r>
            <a:r>
              <a:rPr lang="en-ZA" sz="9600" b="1" i="1" dirty="0" err="1" smtClean="0">
                <a:solidFill>
                  <a:srgbClr val="004821"/>
                </a:solidFill>
              </a:rPr>
              <a:t>naga</a:t>
            </a:r>
            <a:r>
              <a:rPr lang="en-ZA" sz="9600" b="1" i="1" dirty="0" smtClean="0">
                <a:solidFill>
                  <a:srgbClr val="004821"/>
                </a:solidFill>
              </a:rPr>
              <a:t>) it</a:t>
            </a:r>
            <a:r>
              <a:rPr lang="en-ZA" sz="9600" i="1" dirty="0" smtClean="0">
                <a:solidFill>
                  <a:srgbClr val="004821"/>
                </a:solidFill>
              </a:rPr>
              <a:t>, lest you die.’ </a:t>
            </a:r>
            <a:r>
              <a:rPr lang="en-ZA" sz="9600" b="1" i="1" dirty="0" smtClean="0">
                <a:solidFill>
                  <a:srgbClr val="004821"/>
                </a:solidFill>
              </a:rPr>
              <a:t>” (Genesis 3:3)</a:t>
            </a:r>
          </a:p>
          <a:p>
            <a:pPr algn="ctr">
              <a:lnSpc>
                <a:spcPts val="2200"/>
              </a:lnSpc>
            </a:pPr>
            <a:r>
              <a:rPr lang="en-ZA" sz="9600" i="1" dirty="0" smtClean="0">
                <a:solidFill>
                  <a:srgbClr val="004821"/>
                </a:solidFill>
              </a:rPr>
              <a:t>“And you shall take a bunch of hyssop, and dip it in the blood that is in the basin, and strike (</a:t>
            </a:r>
            <a:r>
              <a:rPr lang="en-ZA" sz="9600" i="1" dirty="0" err="1" smtClean="0">
                <a:solidFill>
                  <a:srgbClr val="004821"/>
                </a:solidFill>
              </a:rPr>
              <a:t>naga</a:t>
            </a:r>
            <a:r>
              <a:rPr lang="en-ZA" sz="9600" i="1" dirty="0" smtClean="0">
                <a:solidFill>
                  <a:srgbClr val="004821"/>
                </a:solidFill>
              </a:rPr>
              <a:t>) the lintel and the two doorposts with the blood that is in the basin, and you, none of you shall go out of the door of his house until morning. </a:t>
            </a:r>
          </a:p>
          <a:p>
            <a:pPr algn="ctr">
              <a:lnSpc>
                <a:spcPts val="2200"/>
              </a:lnSpc>
            </a:pPr>
            <a:r>
              <a:rPr lang="en-ZA" sz="9600" b="1" i="1" dirty="0" smtClean="0">
                <a:solidFill>
                  <a:srgbClr val="004821"/>
                </a:solidFill>
              </a:rPr>
              <a:t>(Exodus 12:22)</a:t>
            </a:r>
          </a:p>
          <a:p>
            <a:pPr algn="ctr">
              <a:lnSpc>
                <a:spcPts val="2200"/>
              </a:lnSpc>
            </a:pPr>
            <a:r>
              <a:rPr lang="en-ZA" sz="9600" i="1" dirty="0" smtClean="0">
                <a:solidFill>
                  <a:srgbClr val="004821"/>
                </a:solidFill>
              </a:rPr>
              <a:t>‘And when any of the beasts which are yours for food dies, he who touches (</a:t>
            </a:r>
            <a:r>
              <a:rPr lang="en-ZA" sz="9600" i="1" dirty="0" err="1" smtClean="0">
                <a:solidFill>
                  <a:srgbClr val="004821"/>
                </a:solidFill>
              </a:rPr>
              <a:t>naga</a:t>
            </a:r>
            <a:r>
              <a:rPr lang="en-ZA" sz="9600" i="1" dirty="0" smtClean="0">
                <a:solidFill>
                  <a:srgbClr val="004821"/>
                </a:solidFill>
              </a:rPr>
              <a:t>) its carcass becomes unclean until evening</a:t>
            </a:r>
            <a:r>
              <a:rPr lang="en-ZA" sz="9600" b="1" i="1" dirty="0" smtClean="0">
                <a:solidFill>
                  <a:srgbClr val="004821"/>
                </a:solidFill>
              </a:rPr>
              <a:t>. (Leviticus 11:39)</a:t>
            </a:r>
          </a:p>
          <a:p>
            <a:pPr algn="l">
              <a:lnSpc>
                <a:spcPts val="2200"/>
              </a:lnSpc>
            </a:pPr>
            <a:r>
              <a:rPr lang="en-ZA" sz="9600" dirty="0" smtClean="0"/>
              <a:t>It was the touch of the Master that brought healing: </a:t>
            </a:r>
          </a:p>
          <a:p>
            <a:pPr algn="ctr">
              <a:lnSpc>
                <a:spcPts val="2200"/>
              </a:lnSpc>
            </a:pPr>
            <a:r>
              <a:rPr lang="en-ZA" sz="9600" i="1" dirty="0" smtClean="0">
                <a:solidFill>
                  <a:srgbClr val="004821"/>
                </a:solidFill>
              </a:rPr>
              <a:t>For He healed many, so that as many as had afflictions fell upon Him to touch Him.</a:t>
            </a:r>
            <a:r>
              <a:rPr lang="en-ZA" sz="9600" b="1" i="1" dirty="0" smtClean="0">
                <a:solidFill>
                  <a:srgbClr val="004821"/>
                </a:solidFill>
              </a:rPr>
              <a:t>(Mark 3:10)</a:t>
            </a:r>
          </a:p>
          <a:p>
            <a:pPr>
              <a:lnSpc>
                <a:spcPts val="2200"/>
              </a:lnSpc>
            </a:pPr>
            <a:endParaRPr lang="en-ZA" dirty="0" smtClean="0"/>
          </a:p>
          <a:p>
            <a:pPr>
              <a:lnSpc>
                <a:spcPts val="2200"/>
              </a:lnSpc>
            </a:pPr>
            <a:endParaRPr lang="en-ZA" dirty="0" smtClean="0"/>
          </a:p>
          <a:p>
            <a:pPr>
              <a:lnSpc>
                <a:spcPts val="2200"/>
              </a:lnSpc>
            </a:pPr>
            <a:endParaRPr lang="en-ZA" dirty="0" smtClean="0"/>
          </a:p>
          <a:p>
            <a:endParaRPr lang="en-ZA" dirty="0" smtClean="0"/>
          </a:p>
          <a:p>
            <a:r>
              <a:rPr lang="en-ZA" i="1" dirty="0" smtClean="0">
                <a:solidFill>
                  <a:srgbClr val="004821"/>
                </a:solidFill>
              </a:rPr>
              <a:t> </a:t>
            </a:r>
          </a:p>
          <a:p>
            <a:endParaRPr lang="en-US"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88640"/>
            <a:ext cx="7772400" cy="1470025"/>
          </a:xfrm>
        </p:spPr>
        <p:txBody>
          <a:bodyPr/>
          <a:lstStyle/>
          <a:p>
            <a:r>
              <a:rPr lang="en-ZA" dirty="0" smtClean="0"/>
              <a:t>TAZRIA (Conceived) </a:t>
            </a:r>
            <a:endParaRPr lang="en-US" dirty="0"/>
          </a:p>
        </p:txBody>
      </p:sp>
      <p:sp>
        <p:nvSpPr>
          <p:cNvPr id="8" name="Subtitle 7"/>
          <p:cNvSpPr>
            <a:spLocks noGrp="1"/>
          </p:cNvSpPr>
          <p:nvPr>
            <p:ph type="subTitle" idx="1"/>
          </p:nvPr>
        </p:nvSpPr>
        <p:spPr>
          <a:xfrm>
            <a:off x="251520" y="5132784"/>
            <a:ext cx="8496944" cy="1752600"/>
          </a:xfrm>
        </p:spPr>
        <p:txBody>
          <a:bodyPr>
            <a:normAutofit fontScale="92500" lnSpcReduction="10000"/>
          </a:bodyPr>
          <a:lstStyle/>
          <a:p>
            <a:pPr lvl="0"/>
            <a:r>
              <a:rPr lang="en-ZA" b="1" dirty="0" smtClean="0"/>
              <a:t>TORAH:</a:t>
            </a:r>
            <a:r>
              <a:rPr lang="en-ZA" dirty="0" smtClean="0"/>
              <a:t> </a:t>
            </a:r>
            <a:r>
              <a:rPr lang="en-US" dirty="0" smtClean="0"/>
              <a:t>Lev. 12:1-13:59</a:t>
            </a:r>
          </a:p>
          <a:p>
            <a:pPr lvl="0"/>
            <a:r>
              <a:rPr lang="en-ZA" b="1" dirty="0" smtClean="0"/>
              <a:t>HAFTARAH:</a:t>
            </a:r>
            <a:r>
              <a:rPr lang="en-ZA" dirty="0" smtClean="0"/>
              <a:t> 2 Kings 4:42-5:19; </a:t>
            </a:r>
          </a:p>
          <a:p>
            <a:pPr lvl="0"/>
            <a:r>
              <a:rPr lang="en-ZA" dirty="0" smtClean="0"/>
              <a:t> </a:t>
            </a:r>
            <a:r>
              <a:rPr lang="en-ZA" b="1" dirty="0" smtClean="0"/>
              <a:t>B’RIT CHADASHAH: </a:t>
            </a:r>
            <a:r>
              <a:rPr lang="en-ZA" dirty="0" smtClean="0"/>
              <a:t>Matthew 8:1-4, 11:2-6 Mark 1:40-45, Luke 2:22-24, 5:12-16 7:18–35. </a:t>
            </a:r>
          </a:p>
          <a:p>
            <a:pPr lvl="0"/>
            <a:r>
              <a:rPr lang="en-ZA" sz="1900" i="1" dirty="0" smtClean="0">
                <a:solidFill>
                  <a:schemeClr val="accent2"/>
                </a:solidFill>
              </a:rPr>
              <a:t>All references: The Scripture 1998+ unless otherwise noted</a:t>
            </a:r>
            <a:endParaRPr lang="en-ZA" sz="1900" dirty="0" smtClean="0"/>
          </a:p>
          <a:p>
            <a:pPr lvl="0"/>
            <a:endParaRPr lang="en-US" dirty="0" smtClean="0"/>
          </a:p>
          <a:p>
            <a:endParaRPr lang="en-ZA" dirty="0"/>
          </a:p>
        </p:txBody>
      </p:sp>
      <p:pic>
        <p:nvPicPr>
          <p:cNvPr id="4" name="Picture 3" descr="https://staticapp.icpsc.com/icp/loadimage.php/mogile/261268/a3b806581ccbf42746d296e0e7ed47cb/image/jpeg"/>
          <p:cNvPicPr/>
          <p:nvPr/>
        </p:nvPicPr>
        <p:blipFill>
          <a:blip r:embed="rId3" cstate="print"/>
          <a:srcRect/>
          <a:stretch>
            <a:fillRect/>
          </a:stretch>
        </p:blipFill>
        <p:spPr bwMode="auto">
          <a:xfrm>
            <a:off x="1115616" y="1844824"/>
            <a:ext cx="3810000" cy="2524125"/>
          </a:xfrm>
          <a:prstGeom prst="rect">
            <a:avLst/>
          </a:prstGeom>
          <a:ln>
            <a:noFill/>
          </a:ln>
          <a:effectLst>
            <a:outerShdw blurRad="292100" dist="139700" dir="2700000" algn="tl" rotWithShape="0">
              <a:srgbClr val="333333">
                <a:alpha val="65000"/>
              </a:srgbClr>
            </a:outerShdw>
          </a:effectLst>
        </p:spPr>
      </p:pic>
      <p:pic>
        <p:nvPicPr>
          <p:cNvPr id="5" name="Picture 4" descr="https://staticapp.icpsc.com/icp/loadimage.php/mogile/261268/c10159719a92592b364f5a6fb78e656e/image/jpeg"/>
          <p:cNvPicPr/>
          <p:nvPr/>
        </p:nvPicPr>
        <p:blipFill>
          <a:blip r:embed="rId4" cstate="print"/>
          <a:srcRect/>
          <a:stretch>
            <a:fillRect/>
          </a:stretch>
        </p:blipFill>
        <p:spPr bwMode="auto">
          <a:xfrm>
            <a:off x="4499992" y="2348880"/>
            <a:ext cx="3714750" cy="2628900"/>
          </a:xfrm>
          <a:prstGeom prst="rect">
            <a:avLst/>
          </a:prstGeom>
          <a:ln>
            <a:noFill/>
          </a:ln>
          <a:effectLst>
            <a:outerShdw blurRad="292100" dist="139700" dir="2700000" algn="tl" rotWithShape="0">
              <a:srgbClr val="333333">
                <a:alpha val="65000"/>
              </a:srgbClr>
            </a:outerShdw>
          </a:effectLst>
        </p:spPr>
      </p:pic>
      <p:sp>
        <p:nvSpPr>
          <p:cNvPr id="6" name="Subtitle 2"/>
          <p:cNvSpPr txBox="1">
            <a:spLocks/>
          </p:cNvSpPr>
          <p:nvPr/>
        </p:nvSpPr>
        <p:spPr>
          <a:xfrm>
            <a:off x="395536" y="5157192"/>
            <a:ext cx="8352928" cy="1484784"/>
          </a:xfrm>
          <a:prstGeom prst="rect">
            <a:avLst/>
          </a:prstGeom>
          <a:effectLst>
            <a:glow rad="63500">
              <a:srgbClr val="FFFF00">
                <a:alpha val="40000"/>
              </a:srgbClr>
            </a:glow>
          </a:effectLst>
        </p:spPr>
        <p:txBody>
          <a:bodyPr vert="horz" lIns="91440" tIns="45720" rIns="91440" bIns="45720" rtlCol="0">
            <a:normAutofit/>
          </a:bodyPr>
          <a:lstStyle/>
          <a:p>
            <a:pPr lvl="0" algn="ctr" eaLnBrk="0" hangingPunct="0">
              <a:spcBef>
                <a:spcPct val="20000"/>
              </a:spcBef>
            </a:pPr>
            <a:endParaRPr kumimoji="0" lang="en-US" sz="2400" b="1" i="0" u="none" strike="noStrike" kern="1200" cap="none" spc="0" normalizeH="0" baseline="0" noProof="0" dirty="0">
              <a:ln w="1905"/>
              <a:solidFill>
                <a:schemeClr val="accent2">
                  <a:lumMod val="75000"/>
                </a:schemeClr>
              </a:solidFill>
              <a:effectLst>
                <a:innerShdw blurRad="69850" dist="43180" dir="5400000">
                  <a:srgbClr val="000000">
                    <a:alpha val="65000"/>
                  </a:srgbClr>
                </a:inn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5400" dirty="0" smtClean="0"/>
              <a:t>יהושע</a:t>
            </a:r>
            <a:r>
              <a:rPr lang="en-ZA" sz="4800" dirty="0" smtClean="0"/>
              <a:t> CLEANS</a:t>
            </a:r>
            <a:endParaRPr lang="en-ZA" sz="4800" dirty="0"/>
          </a:p>
        </p:txBody>
      </p:sp>
      <p:sp>
        <p:nvSpPr>
          <p:cNvPr id="3" name="Content Placeholder 2"/>
          <p:cNvSpPr>
            <a:spLocks noGrp="1"/>
          </p:cNvSpPr>
          <p:nvPr>
            <p:ph idx="1"/>
          </p:nvPr>
        </p:nvSpPr>
        <p:spPr/>
        <p:txBody>
          <a:bodyPr>
            <a:noAutofit/>
          </a:bodyPr>
          <a:lstStyle/>
          <a:p>
            <a:pPr>
              <a:lnSpc>
                <a:spcPts val="2500"/>
              </a:lnSpc>
            </a:pPr>
            <a:r>
              <a:rPr lang="en-ZA" dirty="0" smtClean="0"/>
              <a:t>In Matthew we find a story of </a:t>
            </a:r>
            <a:r>
              <a:rPr lang="he-IL" dirty="0" smtClean="0"/>
              <a:t>יהושע</a:t>
            </a:r>
            <a:r>
              <a:rPr lang="en-ZA" dirty="0" smtClean="0"/>
              <a:t> reaching out to a man with leprosy (</a:t>
            </a:r>
            <a:r>
              <a:rPr lang="en-ZA" dirty="0" err="1" smtClean="0"/>
              <a:t>tzara’at</a:t>
            </a:r>
            <a:r>
              <a:rPr lang="en-ZA" dirty="0" smtClean="0"/>
              <a:t>), physically healing him and making him “clean”. We also see </a:t>
            </a:r>
            <a:r>
              <a:rPr lang="he-IL" dirty="0" smtClean="0"/>
              <a:t>יהושע</a:t>
            </a:r>
            <a:r>
              <a:rPr lang="en-ZA" dirty="0" smtClean="0"/>
              <a:t> following the commandments of Torah in sending him to the Priest and making an offering:</a:t>
            </a:r>
          </a:p>
          <a:p>
            <a:pPr algn="ctr">
              <a:lnSpc>
                <a:spcPts val="2500"/>
              </a:lnSpc>
            </a:pPr>
            <a:r>
              <a:rPr lang="en-ZA" i="1" dirty="0" smtClean="0">
                <a:solidFill>
                  <a:srgbClr val="004821"/>
                </a:solidFill>
              </a:rPr>
              <a:t>And when He came down from the mountain, large crowds followed Him. And see, a leper came, and bowed before Him, saying, “Master, if You desire, You are able to make me clean.” And stretching out His hand </a:t>
            </a:r>
            <a:r>
              <a:rPr lang="he-IL" i="1" dirty="0" smtClean="0">
                <a:solidFill>
                  <a:srgbClr val="004821"/>
                </a:solidFill>
              </a:rPr>
              <a:t>יהושע</a:t>
            </a:r>
            <a:r>
              <a:rPr lang="en-ZA" i="1" dirty="0" smtClean="0">
                <a:solidFill>
                  <a:srgbClr val="004821"/>
                </a:solidFill>
              </a:rPr>
              <a:t> touched him, saying, “I desire it. Be cleansed!” And immediately his leprosy was cleansed. And </a:t>
            </a:r>
            <a:r>
              <a:rPr lang="he-IL" i="1" dirty="0" smtClean="0">
                <a:solidFill>
                  <a:srgbClr val="004821"/>
                </a:solidFill>
              </a:rPr>
              <a:t>יהושע</a:t>
            </a:r>
            <a:r>
              <a:rPr lang="en-ZA" i="1" dirty="0" smtClean="0">
                <a:solidFill>
                  <a:srgbClr val="004821"/>
                </a:solidFill>
              </a:rPr>
              <a:t> said to him, “See, mention it to no one. But go your way, show yourself to the priest, and offer the gift that </a:t>
            </a:r>
            <a:r>
              <a:rPr lang="en-ZA" i="1" dirty="0" err="1" smtClean="0">
                <a:solidFill>
                  <a:srgbClr val="004821"/>
                </a:solidFill>
              </a:rPr>
              <a:t>Mosheh</a:t>
            </a:r>
            <a:r>
              <a:rPr lang="en-ZA" i="1" dirty="0" smtClean="0">
                <a:solidFill>
                  <a:srgbClr val="004821"/>
                </a:solidFill>
              </a:rPr>
              <a:t> commanded, as a witness to them.” </a:t>
            </a:r>
            <a:r>
              <a:rPr lang="en-US" b="1" i="1" dirty="0" smtClean="0">
                <a:solidFill>
                  <a:srgbClr val="004821"/>
                </a:solidFill>
              </a:rPr>
              <a:t>(Matthew 8:1-4)</a:t>
            </a:r>
          </a:p>
          <a:p>
            <a:pPr>
              <a:lnSpc>
                <a:spcPts val="2500"/>
              </a:lnSpc>
            </a:pPr>
            <a:r>
              <a:rPr lang="en-ZA" dirty="0" smtClean="0"/>
              <a:t>Interesting that it is by the touch of Yeshua that this man is made clean? We have learned that if a clean person touches something unclean, He also will become unclean. Yet </a:t>
            </a:r>
            <a:r>
              <a:rPr lang="he-IL" dirty="0" smtClean="0"/>
              <a:t>יהושע</a:t>
            </a:r>
            <a:r>
              <a:rPr lang="en-ZA" dirty="0" smtClean="0"/>
              <a:t>’s touch makes the unclean, clean! </a:t>
            </a: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ARE WE GUILTY?</a:t>
            </a:r>
            <a:endParaRPr lang="en-ZA" dirty="0"/>
          </a:p>
        </p:txBody>
      </p:sp>
      <p:sp>
        <p:nvSpPr>
          <p:cNvPr id="3" name="Content Placeholder 2"/>
          <p:cNvSpPr>
            <a:spLocks noGrp="1"/>
          </p:cNvSpPr>
          <p:nvPr>
            <p:ph idx="1"/>
          </p:nvPr>
        </p:nvSpPr>
        <p:spPr/>
        <p:txBody>
          <a:bodyPr>
            <a:normAutofit fontScale="55000" lnSpcReduction="20000"/>
          </a:bodyPr>
          <a:lstStyle/>
          <a:p>
            <a:pPr>
              <a:lnSpc>
                <a:spcPts val="2100"/>
              </a:lnSpc>
            </a:pPr>
            <a:r>
              <a:rPr lang="en-ZA" sz="4400" dirty="0" smtClean="0"/>
              <a:t>How many times have we been guilty of gossip, pride, or having a critical spirit about others?</a:t>
            </a:r>
          </a:p>
          <a:p>
            <a:pPr algn="ctr">
              <a:lnSpc>
                <a:spcPts val="2100"/>
              </a:lnSpc>
            </a:pPr>
            <a:r>
              <a:rPr lang="en-ZA" sz="4400" i="1" dirty="0" smtClean="0">
                <a:solidFill>
                  <a:srgbClr val="004821"/>
                </a:solidFill>
              </a:rPr>
              <a:t>Let no corrupt word come out of your mouth, but only such as is good for the use of building up, so as to impart what is pleasant to the hearers. And do not grieve the Set-apart Spirit of Elohim, by whom you were sealed for the day of redemption. Let all bitterness, and wrath, and displeasure, and uproar, and slander be put away from you, along with all evil. And be kind towards one another, </a:t>
            </a:r>
            <a:r>
              <a:rPr lang="en-ZA" sz="4400" i="1" dirty="0" err="1" smtClean="0">
                <a:solidFill>
                  <a:srgbClr val="004821"/>
                </a:solidFill>
              </a:rPr>
              <a:t>tenderhearted</a:t>
            </a:r>
            <a:r>
              <a:rPr lang="en-ZA" sz="4400" i="1" dirty="0" smtClean="0">
                <a:solidFill>
                  <a:srgbClr val="004821"/>
                </a:solidFill>
              </a:rPr>
              <a:t>, forgiving one another, as Elohim also forgave you in Messiah. </a:t>
            </a:r>
            <a:r>
              <a:rPr lang="en-ZA" sz="4400" b="1" i="1" dirty="0" smtClean="0">
                <a:solidFill>
                  <a:srgbClr val="004821"/>
                </a:solidFill>
              </a:rPr>
              <a:t>(Ephesians 4:29-32)</a:t>
            </a:r>
          </a:p>
          <a:p>
            <a:pPr>
              <a:lnSpc>
                <a:spcPts val="2100"/>
              </a:lnSpc>
            </a:pPr>
            <a:r>
              <a:rPr lang="en-ZA" sz="4400" dirty="0" smtClean="0"/>
              <a:t>Unclean is not a state that a believer faces any longer. The blood of Messiah is so powerful that it cleanses us. As a believer, you become clean and holy. It is our job, however, to act out holiness….to BE holy. Otherwise, we may find ourselves separated from intimacy with the Holy One.</a:t>
            </a:r>
          </a:p>
          <a:p>
            <a:pPr algn="ctr">
              <a:lnSpc>
                <a:spcPts val="2100"/>
              </a:lnSpc>
            </a:pPr>
            <a:r>
              <a:rPr lang="en-ZA" sz="4400" i="1" dirty="0" smtClean="0">
                <a:solidFill>
                  <a:srgbClr val="004821"/>
                </a:solidFill>
              </a:rPr>
              <a:t>Therefore, “Come out from among them and be separate, says </a:t>
            </a:r>
            <a:r>
              <a:rPr lang="he-IL" sz="4400" i="1" dirty="0" smtClean="0">
                <a:solidFill>
                  <a:srgbClr val="004821"/>
                </a:solidFill>
              </a:rPr>
              <a:t>יהוה</a:t>
            </a:r>
            <a:r>
              <a:rPr lang="en-ZA" sz="4400" i="1" dirty="0" smtClean="0">
                <a:solidFill>
                  <a:srgbClr val="004821"/>
                </a:solidFill>
              </a:rPr>
              <a:t>, and do not touch what is unclean, and I shall receive you. </a:t>
            </a:r>
            <a:r>
              <a:rPr lang="en-US" sz="4400" b="1" i="1" dirty="0" smtClean="0">
                <a:solidFill>
                  <a:srgbClr val="004821"/>
                </a:solidFill>
              </a:rPr>
              <a:t>(2 Corinthians 6:17)</a:t>
            </a:r>
          </a:p>
          <a:p>
            <a:pPr>
              <a:lnSpc>
                <a:spcPts val="2100"/>
              </a:lnSpc>
            </a:pPr>
            <a:endParaRPr lang="en-US" dirty="0" smtClean="0"/>
          </a:p>
          <a:p>
            <a:pPr>
              <a:lnSpc>
                <a:spcPts val="2100"/>
              </a:lnSpc>
            </a:pP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TOUCH AND PLAQUE</a:t>
            </a:r>
            <a:endParaRPr lang="en-ZA" dirty="0"/>
          </a:p>
        </p:txBody>
      </p:sp>
      <p:sp>
        <p:nvSpPr>
          <p:cNvPr id="3" name="Content Placeholder 2"/>
          <p:cNvSpPr>
            <a:spLocks noGrp="1"/>
          </p:cNvSpPr>
          <p:nvPr>
            <p:ph idx="1"/>
          </p:nvPr>
        </p:nvSpPr>
        <p:spPr/>
        <p:txBody>
          <a:bodyPr>
            <a:normAutofit/>
          </a:bodyPr>
          <a:lstStyle/>
          <a:p>
            <a:r>
              <a:rPr lang="en-ZA" dirty="0" smtClean="0"/>
              <a:t>The sages teach that one of the names of Messiah will be the </a:t>
            </a:r>
            <a:r>
              <a:rPr lang="en-ZA" i="1" dirty="0" smtClean="0"/>
              <a:t>“leprous one”. </a:t>
            </a:r>
            <a:r>
              <a:rPr lang="en-ZA" dirty="0" smtClean="0"/>
              <a:t>The reason why we no longer suffer this </a:t>
            </a:r>
            <a:r>
              <a:rPr lang="en-ZA" dirty="0" err="1" smtClean="0"/>
              <a:t>tzara’at</a:t>
            </a:r>
            <a:r>
              <a:rPr lang="en-ZA" dirty="0" smtClean="0"/>
              <a:t> is because </a:t>
            </a:r>
            <a:r>
              <a:rPr lang="he-IL" dirty="0" smtClean="0"/>
              <a:t>יהושע</a:t>
            </a:r>
            <a:r>
              <a:rPr lang="en-ZA" dirty="0" smtClean="0"/>
              <a:t> has been “</a:t>
            </a:r>
            <a:r>
              <a:rPr lang="en-ZA" i="1" dirty="0" smtClean="0"/>
              <a:t>touched”</a:t>
            </a:r>
            <a:r>
              <a:rPr lang="en-ZA" dirty="0" smtClean="0"/>
              <a:t> by this </a:t>
            </a:r>
            <a:r>
              <a:rPr lang="en-ZA" i="1" dirty="0" smtClean="0"/>
              <a:t>“plague”. </a:t>
            </a:r>
            <a:r>
              <a:rPr lang="en-ZA" dirty="0" smtClean="0"/>
              <a:t>He has taken on our sin, our leprosy. Because of His love for us, we are healed by His touch!</a:t>
            </a:r>
          </a:p>
          <a:p>
            <a:pPr algn="ctr"/>
            <a:r>
              <a:rPr lang="en-ZA" i="1" dirty="0" smtClean="0">
                <a:solidFill>
                  <a:srgbClr val="004821"/>
                </a:solidFill>
              </a:rPr>
              <a:t>Truly, He has borne our sicknesses and carried our pains. Yet we reckoned Him stricken, smitten by Elohim, and afflicted. But He was pierced for our transgressions, He was crushed for our </a:t>
            </a:r>
            <a:r>
              <a:rPr lang="en-ZA" i="1" dirty="0" err="1" smtClean="0">
                <a:solidFill>
                  <a:srgbClr val="004821"/>
                </a:solidFill>
              </a:rPr>
              <a:t>crookednesses</a:t>
            </a:r>
            <a:r>
              <a:rPr lang="en-ZA" i="1" dirty="0" smtClean="0">
                <a:solidFill>
                  <a:srgbClr val="004821"/>
                </a:solidFill>
              </a:rPr>
              <a:t>. The chastisement for our peace was upon Him, and by His stripes we are healed</a:t>
            </a:r>
            <a:r>
              <a:rPr lang="en-ZA" b="1" i="1" dirty="0" smtClean="0">
                <a:solidFill>
                  <a:srgbClr val="004821"/>
                </a:solidFill>
              </a:rPr>
              <a:t>. (Isaiah 53:4-5)</a:t>
            </a:r>
          </a:p>
          <a:p>
            <a:r>
              <a:rPr lang="en-ZA" dirty="0" smtClean="0"/>
              <a:t>Not only are we healed, but look who CAN’T touch us! </a:t>
            </a:r>
          </a:p>
          <a:p>
            <a:pPr algn="ctr"/>
            <a:r>
              <a:rPr lang="en-ZA" i="1" dirty="0" smtClean="0">
                <a:solidFill>
                  <a:srgbClr val="004821"/>
                </a:solidFill>
              </a:rPr>
              <a:t>We know that everyone having been born of Elohim does not sin, but the one having been born of Elohim guards himself, and the wicked one does not touch him. </a:t>
            </a:r>
            <a:r>
              <a:rPr lang="en-ZA" b="1" i="1" dirty="0" smtClean="0">
                <a:solidFill>
                  <a:srgbClr val="004821"/>
                </a:solidFill>
              </a:rPr>
              <a:t>(1 John 5:18)</a:t>
            </a:r>
          </a:p>
          <a:p>
            <a:endParaRPr lang="en-ZA" dirty="0" smtClean="0"/>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SPIRITUAL REBIRTH</a:t>
            </a:r>
            <a:endParaRPr lang="en-ZA" dirty="0"/>
          </a:p>
        </p:txBody>
      </p:sp>
      <p:sp>
        <p:nvSpPr>
          <p:cNvPr id="3" name="Content Placeholder 2"/>
          <p:cNvSpPr>
            <a:spLocks noGrp="1"/>
          </p:cNvSpPr>
          <p:nvPr>
            <p:ph idx="1"/>
          </p:nvPr>
        </p:nvSpPr>
        <p:spPr/>
        <p:txBody>
          <a:bodyPr>
            <a:normAutofit/>
          </a:bodyPr>
          <a:lstStyle/>
          <a:p>
            <a:r>
              <a:rPr lang="en-ZA" dirty="0" smtClean="0"/>
              <a:t>With the subject of disease being the main focus of our readings this week, you may wonder why our </a:t>
            </a:r>
            <a:r>
              <a:rPr lang="en-ZA" dirty="0" err="1" smtClean="0"/>
              <a:t>parasha</a:t>
            </a:r>
            <a:r>
              <a:rPr lang="en-ZA" dirty="0" smtClean="0"/>
              <a:t> is named </a:t>
            </a:r>
            <a:r>
              <a:rPr lang="en-ZA" dirty="0" err="1" smtClean="0"/>
              <a:t>Tazria</a:t>
            </a:r>
            <a:r>
              <a:rPr lang="en-ZA" dirty="0" smtClean="0"/>
              <a:t>, referring to conception and birth. What is the connection? </a:t>
            </a:r>
          </a:p>
          <a:p>
            <a:r>
              <a:rPr lang="en-ZA" dirty="0" smtClean="0"/>
              <a:t>Bear in mind that </a:t>
            </a:r>
            <a:r>
              <a:rPr lang="en-ZA" dirty="0" err="1" smtClean="0"/>
              <a:t>Elohim’s</a:t>
            </a:r>
            <a:r>
              <a:rPr lang="en-ZA" dirty="0" smtClean="0"/>
              <a:t> punishments are aimed at helping the sufferer correct his ill ways and begin a new life – corrected of his former faults. </a:t>
            </a:r>
          </a:p>
          <a:p>
            <a:r>
              <a:rPr lang="en-ZA" dirty="0" smtClean="0"/>
              <a:t>As we begin our </a:t>
            </a:r>
            <a:r>
              <a:rPr lang="en-ZA" dirty="0" err="1" smtClean="0"/>
              <a:t>parasha</a:t>
            </a:r>
            <a:r>
              <a:rPr lang="en-ZA" dirty="0" smtClean="0"/>
              <a:t>, alluding to conception and birth, it teaches us that just like the case of </a:t>
            </a:r>
            <a:r>
              <a:rPr lang="en-ZA" dirty="0" err="1" smtClean="0"/>
              <a:t>tzara’at</a:t>
            </a:r>
            <a:r>
              <a:rPr lang="en-ZA" dirty="0" smtClean="0"/>
              <a:t>, all the rituals of the Torah are intended to help a person have a spiritual rebirth in their lives by correcting their past ways and starting anew.</a:t>
            </a:r>
          </a:p>
          <a:p>
            <a:pPr algn="l"/>
            <a:r>
              <a:rPr lang="en-ZA" b="1" dirty="0" smtClean="0">
                <a:solidFill>
                  <a:srgbClr val="004821"/>
                </a:solidFill>
              </a:rPr>
              <a:t>PRAYER: </a:t>
            </a:r>
          </a:p>
          <a:p>
            <a:pPr algn="ctr"/>
            <a:r>
              <a:rPr lang="en-ZA" dirty="0" smtClean="0">
                <a:solidFill>
                  <a:srgbClr val="004821"/>
                </a:solidFill>
              </a:rPr>
              <a:t>Let the words of my mouth and the meditation of my heart Be pleasing before You, O </a:t>
            </a:r>
            <a:r>
              <a:rPr lang="he-IL" dirty="0" smtClean="0">
                <a:solidFill>
                  <a:srgbClr val="004821"/>
                </a:solidFill>
              </a:rPr>
              <a:t>יהוה</a:t>
            </a:r>
            <a:r>
              <a:rPr lang="en-ZA" dirty="0" smtClean="0">
                <a:solidFill>
                  <a:srgbClr val="004821"/>
                </a:solidFill>
              </a:rPr>
              <a:t>, my rock and my redeemer. </a:t>
            </a:r>
          </a:p>
          <a:p>
            <a:pPr algn="ctr"/>
            <a:r>
              <a:rPr lang="en-US" b="1" i="1" dirty="0" smtClean="0">
                <a:solidFill>
                  <a:srgbClr val="004821"/>
                </a:solidFill>
              </a:rPr>
              <a:t>(Psalms 19:14)</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ZA" sz="4800" dirty="0" smtClean="0"/>
              <a:t>REVIEW</a:t>
            </a:r>
            <a:endParaRPr lang="en-ZA" sz="4800" dirty="0"/>
          </a:p>
        </p:txBody>
      </p:sp>
      <p:sp>
        <p:nvSpPr>
          <p:cNvPr id="3" name="Content Placeholder 2"/>
          <p:cNvSpPr>
            <a:spLocks noGrp="1"/>
          </p:cNvSpPr>
          <p:nvPr>
            <p:ph idx="1"/>
          </p:nvPr>
        </p:nvSpPr>
        <p:spPr>
          <a:xfrm>
            <a:off x="467544" y="1268760"/>
            <a:ext cx="8229600" cy="5589240"/>
          </a:xfrm>
        </p:spPr>
        <p:txBody>
          <a:bodyPr>
            <a:normAutofit fontScale="25000" lnSpcReduction="20000"/>
          </a:bodyPr>
          <a:lstStyle/>
          <a:p>
            <a:pPr>
              <a:lnSpc>
                <a:spcPts val="2100"/>
              </a:lnSpc>
            </a:pPr>
            <a:r>
              <a:rPr lang="en-GB" sz="9600" b="0" dirty="0" smtClean="0"/>
              <a:t>In Leviticus chapters 1 through 10, </a:t>
            </a:r>
            <a:r>
              <a:rPr lang="he-IL" sz="9600" dirty="0" smtClean="0"/>
              <a:t>יהוה</a:t>
            </a:r>
            <a:r>
              <a:rPr lang="en-GB" sz="9600" b="0" dirty="0" smtClean="0"/>
              <a:t> introduced the teaching of clean and unclean, holy and unholy through the food laws in Leviticus 11. If the temple of </a:t>
            </a:r>
            <a:r>
              <a:rPr lang="he-IL" sz="9600" dirty="0" smtClean="0"/>
              <a:t>יהוה</a:t>
            </a:r>
            <a:r>
              <a:rPr lang="en-GB" sz="9600" b="0" dirty="0" smtClean="0"/>
              <a:t> resides in us, we are accountable to keep it clean. We are to eat clean foods, abhor the unclean and not eat any fat or blood. Uncleanness will contaminate our bodies and pollute the dwelling place of </a:t>
            </a:r>
            <a:r>
              <a:rPr lang="he-IL" sz="9600" dirty="0" smtClean="0"/>
              <a:t>יהוה</a:t>
            </a:r>
            <a:r>
              <a:rPr lang="en-GB" sz="9600" b="0" dirty="0" smtClean="0"/>
              <a:t>. </a:t>
            </a:r>
            <a:r>
              <a:rPr lang="en-GB" sz="9600" dirty="0" smtClean="0"/>
              <a:t>It is not a salvation issue but a heart issue; </a:t>
            </a:r>
            <a:r>
              <a:rPr lang="en-GB" sz="9600" b="0" dirty="0" smtClean="0"/>
              <a:t>what we put in our bodies both reflects and affects our mindset. </a:t>
            </a:r>
          </a:p>
          <a:p>
            <a:pPr marL="174625" indent="-174625">
              <a:lnSpc>
                <a:spcPts val="2100"/>
              </a:lnSpc>
              <a:buFont typeface="Arial" pitchFamily="34" charset="0"/>
              <a:buChar char="•"/>
            </a:pPr>
            <a:r>
              <a:rPr lang="en-GB" sz="9600" b="0" dirty="0" smtClean="0"/>
              <a:t>Uncleanness comes from within. If our hearts are unclean we need to make things right before </a:t>
            </a:r>
            <a:r>
              <a:rPr lang="he-IL" sz="9600" dirty="0" smtClean="0"/>
              <a:t>יהוה</a:t>
            </a:r>
            <a:r>
              <a:rPr lang="en-GB" sz="9600" b="0" dirty="0" smtClean="0"/>
              <a:t>. </a:t>
            </a:r>
          </a:p>
          <a:p>
            <a:pPr marL="174625" indent="-174625">
              <a:lnSpc>
                <a:spcPts val="2100"/>
              </a:lnSpc>
              <a:buFont typeface="Arial" pitchFamily="34" charset="0"/>
              <a:buChar char="•"/>
            </a:pPr>
            <a:r>
              <a:rPr lang="en-GB" sz="9600" b="0" dirty="0" smtClean="0"/>
              <a:t>Eating clean foods without fat or blood blesses us physically and spirituality. </a:t>
            </a:r>
          </a:p>
          <a:p>
            <a:pPr marL="174625" indent="-174625">
              <a:lnSpc>
                <a:spcPts val="2100"/>
              </a:lnSpc>
              <a:buFont typeface="Arial" pitchFamily="34" charset="0"/>
              <a:buChar char="•"/>
            </a:pPr>
            <a:r>
              <a:rPr lang="en-GB" sz="9600" b="0" dirty="0" smtClean="0"/>
              <a:t>If there are any contaminants in us, </a:t>
            </a:r>
            <a:r>
              <a:rPr lang="he-IL" sz="9600" dirty="0" smtClean="0"/>
              <a:t>יהוה</a:t>
            </a:r>
            <a:r>
              <a:rPr lang="en-GB" sz="9600" b="0" dirty="0" smtClean="0"/>
              <a:t> is faithful to expose in our hearts and minds to what the root causes are. Contamination can enter through:</a:t>
            </a:r>
          </a:p>
          <a:p>
            <a:pPr marL="174625" lvl="2" indent="188913">
              <a:lnSpc>
                <a:spcPts val="2100"/>
              </a:lnSpc>
              <a:buFont typeface="Wingdings" pitchFamily="2" charset="2"/>
              <a:buChar char="Ø"/>
            </a:pPr>
            <a:r>
              <a:rPr lang="en-GB" sz="9600" i="1" dirty="0" smtClean="0"/>
              <a:t>Our eyes by what we look at, </a:t>
            </a:r>
          </a:p>
          <a:p>
            <a:pPr marL="174625" lvl="2" indent="188913">
              <a:lnSpc>
                <a:spcPts val="2100"/>
              </a:lnSpc>
              <a:buFont typeface="Wingdings" pitchFamily="2" charset="2"/>
              <a:buChar char="Ø"/>
            </a:pPr>
            <a:r>
              <a:rPr lang="en-GB" sz="9600" i="1" dirty="0" smtClean="0"/>
              <a:t>Through our thoughts and speech, </a:t>
            </a:r>
          </a:p>
          <a:p>
            <a:pPr marL="174625" lvl="2" indent="188913">
              <a:lnSpc>
                <a:spcPts val="2100"/>
              </a:lnSpc>
              <a:buFont typeface="Wingdings" pitchFamily="2" charset="2"/>
              <a:buChar char="Ø"/>
            </a:pPr>
            <a:r>
              <a:rPr lang="en-GB" sz="9600" i="1" dirty="0" smtClean="0"/>
              <a:t>Or by associations and what we attracted ourselves to. </a:t>
            </a:r>
          </a:p>
          <a:p>
            <a:endParaRPr lang="en-ZA" sz="3700" b="0" dirty="0" smtClean="0"/>
          </a:p>
          <a:p>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4800" dirty="0" smtClean="0"/>
              <a:t>TUMAH AND TAHARA</a:t>
            </a:r>
            <a:endParaRPr lang="en-ZA" sz="4800" dirty="0"/>
          </a:p>
        </p:txBody>
      </p:sp>
      <p:sp>
        <p:nvSpPr>
          <p:cNvPr id="3" name="Content Placeholder 2"/>
          <p:cNvSpPr>
            <a:spLocks noGrp="1"/>
          </p:cNvSpPr>
          <p:nvPr>
            <p:ph idx="1"/>
          </p:nvPr>
        </p:nvSpPr>
        <p:spPr>
          <a:xfrm>
            <a:off x="457200" y="1600200"/>
            <a:ext cx="8229600" cy="5257800"/>
          </a:xfrm>
        </p:spPr>
        <p:txBody>
          <a:bodyPr>
            <a:normAutofit fontScale="62500" lnSpcReduction="20000"/>
          </a:bodyPr>
          <a:lstStyle/>
          <a:p>
            <a:pPr>
              <a:lnSpc>
                <a:spcPts val="2600"/>
              </a:lnSpc>
            </a:pPr>
            <a:r>
              <a:rPr lang="en-GB" sz="3800" b="0" dirty="0" smtClean="0"/>
              <a:t>The Holy Place in the tabernacle is symbolic of our mind, while the Most Holy Place symbolizes our heart, and a man thinks in both places. We are  holy vessels prepared in the image of </a:t>
            </a:r>
            <a:r>
              <a:rPr lang="he-IL" sz="4000" dirty="0" smtClean="0"/>
              <a:t>יהוה</a:t>
            </a:r>
            <a:r>
              <a:rPr lang="en-GB" sz="3800" b="0" dirty="0" smtClean="0"/>
              <a:t> and likened to a bride, we are also responsible for keeping a healthy home and dwelling place for the </a:t>
            </a:r>
            <a:r>
              <a:rPr lang="en-GB" sz="3800" b="0" i="1" dirty="0" err="1" smtClean="0"/>
              <a:t>Ruach</a:t>
            </a:r>
            <a:r>
              <a:rPr lang="en-GB" sz="3800" b="0" i="1" dirty="0" smtClean="0"/>
              <a:t> Ha </a:t>
            </a:r>
            <a:r>
              <a:rPr lang="en-GB" sz="3800" b="0" i="1" dirty="0" err="1" smtClean="0"/>
              <a:t>Kodesh</a:t>
            </a:r>
            <a:r>
              <a:rPr lang="en-GB" sz="3800" b="0" dirty="0" smtClean="0"/>
              <a:t>. </a:t>
            </a:r>
          </a:p>
          <a:p>
            <a:pPr algn="just">
              <a:lnSpc>
                <a:spcPts val="2600"/>
              </a:lnSpc>
            </a:pPr>
            <a:r>
              <a:rPr lang="en-GB" sz="3800" b="0" dirty="0" smtClean="0"/>
              <a:t>This study in </a:t>
            </a:r>
            <a:r>
              <a:rPr lang="en-GB" sz="3800" b="0" dirty="0" err="1" smtClean="0"/>
              <a:t>Tazria</a:t>
            </a:r>
            <a:r>
              <a:rPr lang="en-GB" sz="3800" b="0" dirty="0" smtClean="0"/>
              <a:t> looks at the spiritual side of what brings infections and moulds into our body. </a:t>
            </a:r>
            <a:r>
              <a:rPr lang="en-ZA" sz="3800" b="0" dirty="0" smtClean="0"/>
              <a:t>It deals with the laws of </a:t>
            </a:r>
            <a:r>
              <a:rPr lang="en-ZA" sz="3800" i="1" dirty="0" err="1" smtClean="0"/>
              <a:t>tumah</a:t>
            </a:r>
            <a:r>
              <a:rPr lang="en-ZA" sz="3800" i="1" dirty="0" smtClean="0"/>
              <a:t> </a:t>
            </a:r>
            <a:r>
              <a:rPr lang="en-ZA" sz="3800" b="0" dirty="0" smtClean="0"/>
              <a:t>(ritual impurity) and </a:t>
            </a:r>
            <a:r>
              <a:rPr lang="en-ZA" sz="3800" i="1" dirty="0" err="1" smtClean="0"/>
              <a:t>tahara</a:t>
            </a:r>
            <a:r>
              <a:rPr lang="en-ZA" sz="3800" b="0" dirty="0" smtClean="0"/>
              <a:t> (ritual purity).</a:t>
            </a:r>
          </a:p>
          <a:p>
            <a:pPr>
              <a:lnSpc>
                <a:spcPts val="2600"/>
              </a:lnSpc>
            </a:pPr>
            <a:r>
              <a:rPr lang="en-ZA" sz="3800" b="0" dirty="0" smtClean="0"/>
              <a:t>The laws pertaining to purification, including post childbirth, purity in marriage (</a:t>
            </a:r>
            <a:r>
              <a:rPr lang="en-ZA" sz="3800" b="0" dirty="0" err="1" smtClean="0"/>
              <a:t>niddah</a:t>
            </a:r>
            <a:r>
              <a:rPr lang="en-ZA" sz="3800" b="0" dirty="0" smtClean="0"/>
              <a:t>), and leprosy are discussed. These regulations may be understood in purely hygienic terms, or for their religious significance, or both.  The issue, however, is not one of clean versus unclean, but pure (</a:t>
            </a:r>
            <a:r>
              <a:rPr lang="en-ZA" sz="3800" b="0" dirty="0" err="1" smtClean="0"/>
              <a:t>tahor</a:t>
            </a:r>
            <a:r>
              <a:rPr lang="en-ZA" sz="3800" b="0" dirty="0" smtClean="0"/>
              <a:t>) versus defiled (</a:t>
            </a:r>
            <a:r>
              <a:rPr lang="en-ZA" sz="3800" b="0" dirty="0" err="1" smtClean="0"/>
              <a:t>tameh</a:t>
            </a:r>
            <a:r>
              <a:rPr lang="en-ZA" sz="3800" b="0" dirty="0" smtClean="0"/>
              <a:t>).  Certainly, as Believers we strive to be pure and clean in heart before the Lord.</a:t>
            </a:r>
          </a:p>
          <a:p>
            <a:pPr algn="just"/>
            <a:endParaRPr lang="en-ZA" sz="4200" b="0" dirty="0" smtClean="0"/>
          </a:p>
          <a:p>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 SEED</a:t>
            </a:r>
            <a:endParaRPr lang="en-ZA" dirty="0"/>
          </a:p>
        </p:txBody>
      </p:sp>
      <p:sp>
        <p:nvSpPr>
          <p:cNvPr id="3" name="Content Placeholder 2"/>
          <p:cNvSpPr>
            <a:spLocks noGrp="1"/>
          </p:cNvSpPr>
          <p:nvPr>
            <p:ph idx="1"/>
          </p:nvPr>
        </p:nvSpPr>
        <p:spPr>
          <a:xfrm>
            <a:off x="467544" y="1600200"/>
            <a:ext cx="8208912" cy="5257800"/>
          </a:xfrm>
        </p:spPr>
        <p:txBody>
          <a:bodyPr>
            <a:normAutofit fontScale="25000" lnSpcReduction="20000"/>
          </a:bodyPr>
          <a:lstStyle/>
          <a:p>
            <a:pPr algn="ctr">
              <a:lnSpc>
                <a:spcPts val="2300"/>
              </a:lnSpc>
            </a:pPr>
            <a:r>
              <a:rPr lang="en-ZA" sz="9600" b="0" i="1" dirty="0" smtClean="0">
                <a:solidFill>
                  <a:srgbClr val="004821"/>
                </a:solidFill>
              </a:rPr>
              <a:t>“Speak to the children of </a:t>
            </a:r>
            <a:r>
              <a:rPr lang="en-ZA" sz="9600" b="0" i="1" dirty="0" err="1" smtClean="0">
                <a:solidFill>
                  <a:srgbClr val="004821"/>
                </a:solidFill>
              </a:rPr>
              <a:t>Yisra’ĕl</a:t>
            </a:r>
            <a:r>
              <a:rPr lang="en-ZA" sz="9600" b="0" i="1" dirty="0" smtClean="0">
                <a:solidFill>
                  <a:srgbClr val="004821"/>
                </a:solidFill>
              </a:rPr>
              <a:t>, saying, ‘When a woman has conceived (</a:t>
            </a:r>
            <a:r>
              <a:rPr lang="en-ZA" sz="9600" b="0" i="1" dirty="0" err="1" smtClean="0">
                <a:solidFill>
                  <a:srgbClr val="004821"/>
                </a:solidFill>
              </a:rPr>
              <a:t>Tazria</a:t>
            </a:r>
            <a:r>
              <a:rPr lang="en-ZA" sz="9600" b="0" i="1" dirty="0" smtClean="0">
                <a:solidFill>
                  <a:srgbClr val="004821"/>
                </a:solidFill>
              </a:rPr>
              <a:t>), … </a:t>
            </a:r>
            <a:r>
              <a:rPr lang="en-ZA" sz="9600" b="1" i="1" dirty="0" smtClean="0">
                <a:solidFill>
                  <a:srgbClr val="004821"/>
                </a:solidFill>
              </a:rPr>
              <a:t>(Leviticus 12:2 )</a:t>
            </a:r>
          </a:p>
          <a:p>
            <a:pPr>
              <a:lnSpc>
                <a:spcPts val="2300"/>
              </a:lnSpc>
            </a:pPr>
            <a:r>
              <a:rPr lang="en-ZA" sz="9600" i="1" dirty="0" smtClean="0"/>
              <a:t>A word for word translation reads:</a:t>
            </a:r>
          </a:p>
          <a:p>
            <a:pPr>
              <a:lnSpc>
                <a:spcPts val="2300"/>
              </a:lnSpc>
            </a:pPr>
            <a:r>
              <a:rPr lang="en-ZA" sz="9600" i="1" dirty="0" err="1" smtClean="0">
                <a:solidFill>
                  <a:srgbClr val="C00000"/>
                </a:solidFill>
              </a:rPr>
              <a:t>Vayikra</a:t>
            </a:r>
            <a:r>
              <a:rPr lang="en-ZA" sz="9600" i="1" dirty="0" smtClean="0">
                <a:solidFill>
                  <a:srgbClr val="C00000"/>
                </a:solidFill>
              </a:rPr>
              <a:t> 12:2: </a:t>
            </a:r>
            <a:r>
              <a:rPr lang="en-ZA" sz="9600" b="0" i="1" dirty="0" smtClean="0">
                <a:solidFill>
                  <a:srgbClr val="C00000"/>
                </a:solidFill>
              </a:rPr>
              <a:t>Speak to the children of Israel, saying: “A woman that shall be caused to seed, … </a:t>
            </a:r>
            <a:r>
              <a:rPr lang="en-ZA" sz="9600" b="0" dirty="0" smtClean="0"/>
              <a:t>Rabbi’s have pointed out that there is a redundancy to the way this is worded. The phrase “has conceived” in the first translation is the phrase “</a:t>
            </a:r>
            <a:r>
              <a:rPr lang="en-ZA" sz="9600" b="0" i="1" dirty="0" smtClean="0"/>
              <a:t>shall be caused to seed” </a:t>
            </a:r>
            <a:r>
              <a:rPr lang="en-ZA" sz="9600" b="0" dirty="0" smtClean="0"/>
              <a:t>in the second. Obviously if birth occurs, then why mention “</a:t>
            </a:r>
            <a:r>
              <a:rPr lang="en-ZA" sz="9600" b="0" i="1" dirty="0" smtClean="0"/>
              <a:t>conception”?</a:t>
            </a:r>
          </a:p>
          <a:p>
            <a:pPr>
              <a:lnSpc>
                <a:spcPts val="2300"/>
              </a:lnSpc>
            </a:pPr>
            <a:r>
              <a:rPr lang="en-ZA" sz="9600" b="0" dirty="0" smtClean="0"/>
              <a:t>Taking a look at </a:t>
            </a:r>
            <a:r>
              <a:rPr lang="he-IL" sz="9600" dirty="0" smtClean="0"/>
              <a:t>יהושע</a:t>
            </a:r>
            <a:r>
              <a:rPr lang="en-ZA" sz="9600" b="0" dirty="0" smtClean="0"/>
              <a:t>? He was born of a woman. Was He born with a sin nature? Messiah is the only one born of a woman who DOES NOT have Adam’s blood flowing in His veins. He has the undefiled blood of the heavenly Father. </a:t>
            </a:r>
            <a:r>
              <a:rPr lang="he-IL" sz="9600" dirty="0" smtClean="0"/>
              <a:t>יהוה</a:t>
            </a:r>
            <a:r>
              <a:rPr lang="en-ZA" sz="9600" b="0" dirty="0" smtClean="0"/>
              <a:t> has created woman in such a way that because she contributes no blood to her </a:t>
            </a:r>
            <a:r>
              <a:rPr lang="en-ZA" sz="9600" b="0" dirty="0" err="1" smtClean="0"/>
              <a:t>fetus</a:t>
            </a:r>
            <a:r>
              <a:rPr lang="en-ZA" sz="9600" b="0" dirty="0" smtClean="0"/>
              <a:t>, she is able to bring forth a “</a:t>
            </a:r>
            <a:r>
              <a:rPr lang="en-ZA" sz="9600" b="0" i="1" dirty="0" smtClean="0"/>
              <a:t>another Adam”: </a:t>
            </a:r>
            <a:r>
              <a:rPr lang="en-ZA" sz="9600" b="0" i="1" dirty="0" smtClean="0">
                <a:solidFill>
                  <a:srgbClr val="004821"/>
                </a:solidFill>
              </a:rPr>
              <a:t>And so it has been written, “The first man </a:t>
            </a:r>
            <a:r>
              <a:rPr lang="en-ZA" sz="9600" b="0" i="1" dirty="0" err="1" smtClean="0">
                <a:solidFill>
                  <a:srgbClr val="004821"/>
                </a:solidFill>
              </a:rPr>
              <a:t>Aḏam</a:t>
            </a:r>
            <a:r>
              <a:rPr lang="en-ZA" sz="9600" b="0" i="1" dirty="0" smtClean="0">
                <a:solidFill>
                  <a:srgbClr val="004821"/>
                </a:solidFill>
              </a:rPr>
              <a:t> became a living being,” the last </a:t>
            </a:r>
            <a:r>
              <a:rPr lang="en-ZA" sz="9600" b="0" i="1" dirty="0" err="1" smtClean="0">
                <a:solidFill>
                  <a:srgbClr val="004821"/>
                </a:solidFill>
              </a:rPr>
              <a:t>Aḏam</a:t>
            </a:r>
            <a:r>
              <a:rPr lang="en-ZA" sz="9600" b="0" i="1" dirty="0" smtClean="0">
                <a:solidFill>
                  <a:srgbClr val="004821"/>
                </a:solidFill>
              </a:rPr>
              <a:t> a life-giving Spirit</a:t>
            </a:r>
            <a:r>
              <a:rPr lang="en-ZA" sz="9600" b="1" i="1" dirty="0" smtClean="0">
                <a:solidFill>
                  <a:srgbClr val="004821"/>
                </a:solidFill>
              </a:rPr>
              <a:t>. (1 Corinthians 15:45)</a:t>
            </a:r>
          </a:p>
          <a:p>
            <a:endParaRPr lang="en-ZA" dirty="0" smtClean="0">
              <a:solidFill>
                <a:srgbClr val="004821"/>
              </a:solidFill>
            </a:endParaRPr>
          </a:p>
          <a:p>
            <a:endParaRPr lang="en-ZA" b="0" dirty="0" smtClean="0">
              <a:solidFill>
                <a:srgbClr val="004821"/>
              </a:solidFill>
            </a:endParaRPr>
          </a:p>
          <a:p>
            <a:endParaRPr lang="en-ZA" b="0"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COMMENTARY</a:t>
            </a:r>
            <a:r>
              <a:rPr lang="en-ZA" i="1" dirty="0" smtClean="0"/>
              <a:t>: RICK SPURLOCK </a:t>
            </a:r>
            <a:endParaRPr lang="en-ZA" i="1" dirty="0"/>
          </a:p>
        </p:txBody>
      </p:sp>
      <p:sp>
        <p:nvSpPr>
          <p:cNvPr id="3" name="Content Placeholder 2"/>
          <p:cNvSpPr>
            <a:spLocks noGrp="1"/>
          </p:cNvSpPr>
          <p:nvPr>
            <p:ph idx="1"/>
          </p:nvPr>
        </p:nvSpPr>
        <p:spPr/>
        <p:txBody>
          <a:bodyPr>
            <a:noAutofit/>
          </a:bodyPr>
          <a:lstStyle/>
          <a:p>
            <a:pPr>
              <a:lnSpc>
                <a:spcPts val="2100"/>
              </a:lnSpc>
            </a:pPr>
            <a:r>
              <a:rPr lang="en-ZA" dirty="0" smtClean="0">
                <a:solidFill>
                  <a:srgbClr val="C00000"/>
                </a:solidFill>
              </a:rPr>
              <a:t>“Something took place in the Garden. Man sinned for the first time. In so sinning, man clothed himself in corruptible flesh, and was subsequently driven from the Presence of the Almighty. In the day that we first sinned….</a:t>
            </a:r>
            <a:r>
              <a:rPr lang="en-ZA" i="1" dirty="0" smtClean="0">
                <a:solidFill>
                  <a:srgbClr val="C00000"/>
                </a:solidFill>
              </a:rPr>
              <a:t>we surely died. Even though Adam and Eve did </a:t>
            </a:r>
            <a:r>
              <a:rPr lang="en-ZA" dirty="0" smtClean="0">
                <a:solidFill>
                  <a:srgbClr val="C00000"/>
                </a:solidFill>
              </a:rPr>
              <a:t>not immediately die physically – the stench of death was all about them. Everything regarding their mortality was offensive to the Holy One, blessed is He. The “seed” sown in the Garden bore fruit. Yes, later Eve conceived and bore a son, Cain. In pain she birthed Cain. The very act of giving birth revealed mortality, and hence death – blood is present at birth. The very act of bringing forth new life, displays death and corruption. </a:t>
            </a:r>
          </a:p>
          <a:p>
            <a:pPr>
              <a:lnSpc>
                <a:spcPts val="2100"/>
              </a:lnSpc>
            </a:pPr>
            <a:r>
              <a:rPr lang="en-ZA" dirty="0" smtClean="0">
                <a:solidFill>
                  <a:srgbClr val="C00000"/>
                </a:solidFill>
              </a:rPr>
              <a:t>“But it is not only blood that represents death. It is the very material of conception that represents death – because man does not bring forth immortality, but frail mortality just like himself. Both the physical material from father and mother also represent death – at the same time that conception brings about life. Such is the irony of the state of man: living in a dying state, from the moment of conception. What was conceived in the Garden, because of sin, was death.” </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MALE CHILD</a:t>
            </a:r>
            <a:endParaRPr lang="en-ZA" dirty="0"/>
          </a:p>
        </p:txBody>
      </p:sp>
      <p:sp>
        <p:nvSpPr>
          <p:cNvPr id="3" name="Content Placeholder 2"/>
          <p:cNvSpPr>
            <a:spLocks noGrp="1"/>
          </p:cNvSpPr>
          <p:nvPr>
            <p:ph idx="1"/>
          </p:nvPr>
        </p:nvSpPr>
        <p:spPr/>
        <p:txBody>
          <a:bodyPr>
            <a:normAutofit/>
          </a:bodyPr>
          <a:lstStyle/>
          <a:p>
            <a:pPr algn="ctr"/>
            <a:r>
              <a:rPr lang="en-ZA" b="0" i="1" dirty="0" smtClean="0">
                <a:solidFill>
                  <a:srgbClr val="004821"/>
                </a:solidFill>
              </a:rPr>
              <a:t>..and has given birth to a male child, </a:t>
            </a:r>
            <a:r>
              <a:rPr lang="en-ZA" i="1" dirty="0" smtClean="0">
                <a:solidFill>
                  <a:srgbClr val="004821"/>
                </a:solidFill>
              </a:rPr>
              <a:t>..</a:t>
            </a:r>
            <a:r>
              <a:rPr lang="en-ZA" b="0" i="1" dirty="0" smtClean="0">
                <a:solidFill>
                  <a:srgbClr val="004821"/>
                </a:solidFill>
              </a:rPr>
              <a:t> then she shall be unclean seven days </a:t>
            </a:r>
            <a:r>
              <a:rPr lang="en-ZA" b="1" i="1" dirty="0" smtClean="0">
                <a:solidFill>
                  <a:srgbClr val="004821"/>
                </a:solidFill>
              </a:rPr>
              <a:t>(Leviticus 12:2)</a:t>
            </a:r>
          </a:p>
          <a:p>
            <a:r>
              <a:rPr lang="en-ZA" b="0" dirty="0" smtClean="0"/>
              <a:t>The verse is referring to the birth of a son. But instead of using the normal Hebrew word for son </a:t>
            </a:r>
            <a:r>
              <a:rPr lang="en-ZA" b="0" i="1" dirty="0" smtClean="0"/>
              <a:t>“</a:t>
            </a:r>
            <a:r>
              <a:rPr lang="en-ZA" b="0" i="1" dirty="0" err="1" smtClean="0"/>
              <a:t>ben</a:t>
            </a:r>
            <a:r>
              <a:rPr lang="en-ZA" b="0" dirty="0" smtClean="0"/>
              <a:t>”, it uses the Hebrew word </a:t>
            </a:r>
            <a:r>
              <a:rPr lang="en-ZA" b="0" i="1" dirty="0" smtClean="0"/>
              <a:t>“</a:t>
            </a:r>
            <a:r>
              <a:rPr lang="en-ZA" b="0" i="1" dirty="0" err="1" smtClean="0"/>
              <a:t>zakar</a:t>
            </a:r>
            <a:r>
              <a:rPr lang="en-ZA" b="0" i="1" dirty="0" smtClean="0"/>
              <a:t>” </a:t>
            </a:r>
            <a:r>
              <a:rPr lang="en-ZA" b="0" dirty="0" smtClean="0"/>
              <a:t>, which by removing the vowel points is also the word for “</a:t>
            </a:r>
            <a:r>
              <a:rPr lang="en-ZA" b="0" i="1" dirty="0" smtClean="0"/>
              <a:t>remember</a:t>
            </a:r>
            <a:r>
              <a:rPr lang="en-ZA" b="0" dirty="0" smtClean="0"/>
              <a:t>”. The verse therefore points to a </a:t>
            </a:r>
            <a:r>
              <a:rPr lang="en-ZA" b="0" i="1" dirty="0" smtClean="0"/>
              <a:t>“remembrance” </a:t>
            </a:r>
            <a:r>
              <a:rPr lang="en-ZA" b="0" dirty="0" smtClean="0"/>
              <a:t>through a son. </a:t>
            </a:r>
          </a:p>
          <a:p>
            <a:r>
              <a:rPr lang="en-ZA" b="0" dirty="0" smtClean="0"/>
              <a:t>A remembrance that there will be “</a:t>
            </a:r>
            <a:r>
              <a:rPr lang="en-ZA" b="0" i="1" dirty="0" smtClean="0"/>
              <a:t>seven days” </a:t>
            </a:r>
            <a:r>
              <a:rPr lang="en-ZA" b="0" dirty="0" smtClean="0"/>
              <a:t>(seven thousand years) of history before the </a:t>
            </a:r>
            <a:r>
              <a:rPr lang="en-ZA" b="0" i="1" dirty="0" smtClean="0"/>
              <a:t>“8th day</a:t>
            </a:r>
            <a:r>
              <a:rPr lang="en-ZA" b="0" dirty="0" smtClean="0"/>
              <a:t>”. Until that time, there will be sin (referenced by </a:t>
            </a:r>
            <a:r>
              <a:rPr lang="en-ZA" b="0" i="1" dirty="0" smtClean="0"/>
              <a:t>“unclean</a:t>
            </a:r>
            <a:r>
              <a:rPr lang="en-ZA" b="0" dirty="0" smtClean="0"/>
              <a:t>”) on earth, even during the millennial period, evidenced by those who battle with </a:t>
            </a:r>
            <a:r>
              <a:rPr lang="en-ZA" b="0" dirty="0" err="1" smtClean="0"/>
              <a:t>satan</a:t>
            </a:r>
            <a:r>
              <a:rPr lang="en-ZA" b="0" dirty="0" smtClean="0"/>
              <a:t> in Revelation: </a:t>
            </a:r>
            <a:r>
              <a:rPr lang="en-ZA" b="0" i="1" dirty="0" smtClean="0">
                <a:solidFill>
                  <a:srgbClr val="004821"/>
                </a:solidFill>
              </a:rPr>
              <a:t>And when the thousand years have ended, Satan shall be released from his prison, </a:t>
            </a:r>
            <a:r>
              <a:rPr lang="en-ZA" b="1" i="1" dirty="0" smtClean="0">
                <a:solidFill>
                  <a:srgbClr val="004821"/>
                </a:solidFill>
              </a:rPr>
              <a:t>(Revelation 20:7). </a:t>
            </a:r>
          </a:p>
          <a:p>
            <a:endParaRPr lang="en-ZA" dirty="0" smtClean="0"/>
          </a:p>
          <a:p>
            <a:endParaRPr lang="en-ZA" b="0" dirty="0" smtClean="0"/>
          </a:p>
          <a:p>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800" dirty="0" smtClean="0"/>
              <a:t>8</a:t>
            </a:r>
            <a:r>
              <a:rPr lang="en-US" sz="4800" baseline="30000" dirty="0" smtClean="0"/>
              <a:t>TH</a:t>
            </a:r>
            <a:r>
              <a:rPr lang="en-US" sz="4800" dirty="0" smtClean="0"/>
              <a:t> DAY</a:t>
            </a:r>
            <a:endParaRPr lang="en-US" sz="4800" dirty="0"/>
          </a:p>
        </p:txBody>
      </p:sp>
      <p:sp>
        <p:nvSpPr>
          <p:cNvPr id="3" name="Subtitle 2"/>
          <p:cNvSpPr>
            <a:spLocks noGrp="1"/>
          </p:cNvSpPr>
          <p:nvPr>
            <p:ph idx="1"/>
          </p:nvPr>
        </p:nvSpPr>
        <p:spPr>
          <a:xfrm>
            <a:off x="323528" y="1600200"/>
            <a:ext cx="8496944" cy="5257800"/>
          </a:xfrm>
        </p:spPr>
        <p:txBody>
          <a:bodyPr>
            <a:normAutofit/>
          </a:bodyPr>
          <a:lstStyle/>
          <a:p>
            <a:pPr algn="ctr"/>
            <a:r>
              <a:rPr lang="en-ZA" b="0" i="1" dirty="0" smtClean="0">
                <a:solidFill>
                  <a:srgbClr val="004821"/>
                </a:solidFill>
              </a:rPr>
              <a:t>‘And on the eighth day the flesh of his foreskin is circumcised. </a:t>
            </a:r>
          </a:p>
          <a:p>
            <a:pPr algn="ctr"/>
            <a:r>
              <a:rPr lang="en-ZA" b="1" i="1" dirty="0" smtClean="0">
                <a:solidFill>
                  <a:srgbClr val="004821"/>
                </a:solidFill>
              </a:rPr>
              <a:t>(Leviticus 12:3 )</a:t>
            </a:r>
          </a:p>
          <a:p>
            <a:pPr algn="just"/>
            <a:r>
              <a:rPr lang="en-ZA" sz="2400" b="1" dirty="0" smtClean="0">
                <a:solidFill>
                  <a:srgbClr val="C00000"/>
                </a:solidFill>
              </a:rPr>
              <a:t>Note: </a:t>
            </a:r>
            <a:r>
              <a:rPr lang="en-ZA" sz="2400" b="0" dirty="0" smtClean="0">
                <a:solidFill>
                  <a:srgbClr val="C00000"/>
                </a:solidFill>
              </a:rPr>
              <a:t>The eighth day is when vitamin K and </a:t>
            </a:r>
            <a:r>
              <a:rPr lang="en-ZA" sz="2400" b="0" dirty="0" err="1" smtClean="0">
                <a:solidFill>
                  <a:srgbClr val="C00000"/>
                </a:solidFill>
              </a:rPr>
              <a:t>prothrombin</a:t>
            </a:r>
            <a:r>
              <a:rPr lang="en-ZA" sz="2400" b="0" dirty="0" smtClean="0">
                <a:solidFill>
                  <a:srgbClr val="C00000"/>
                </a:solidFill>
              </a:rPr>
              <a:t> (immune and blood clotting factors) are at their all-time highest levels in a boy's life, making it the very best time to promote his healing</a:t>
            </a:r>
          </a:p>
          <a:p>
            <a:pPr algn="ct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Elohim made coats of skin for the man and his wife and dressed them</a:t>
            </a:r>
            <a:r>
              <a:rPr lang="en-ZA" b="1" i="1" dirty="0" smtClean="0">
                <a:solidFill>
                  <a:srgbClr val="004821"/>
                </a:solidFill>
              </a:rPr>
              <a:t>. (Genesis 3:21 ) </a:t>
            </a:r>
          </a:p>
          <a:p>
            <a:r>
              <a:rPr lang="he-IL" dirty="0" smtClean="0"/>
              <a:t>יהוה</a:t>
            </a:r>
            <a:r>
              <a:rPr lang="en-ZA" b="0" dirty="0" smtClean="0"/>
              <a:t> put a covering of skin on Adam and Eve, in part a thickening of flesh over their hearts that has to be cut away, pictured by this outward, literal cutting. </a:t>
            </a:r>
            <a:r>
              <a:rPr lang="en-ZA" sz="2400" b="0" dirty="0" smtClean="0"/>
              <a:t>Because we are </a:t>
            </a:r>
            <a:r>
              <a:rPr lang="he-IL" dirty="0" smtClean="0"/>
              <a:t>יהושע</a:t>
            </a:r>
            <a:r>
              <a:rPr lang="en-ZA" sz="2400" b="0" dirty="0" smtClean="0"/>
              <a:t>’s bride it is also our responsibility to completely remove all of the self, which stemmed from the sin of wanting to be in </a:t>
            </a:r>
            <a:r>
              <a:rPr lang="en-ZA" sz="2400" b="0" dirty="0" err="1" smtClean="0"/>
              <a:t>Elohim’s</a:t>
            </a:r>
            <a:r>
              <a:rPr lang="en-ZA" sz="2400" b="0" dirty="0" smtClean="0"/>
              <a:t> position. </a:t>
            </a:r>
            <a:r>
              <a:rPr lang="en-ZA" sz="2400" b="0" i="1" dirty="0" smtClean="0"/>
              <a:t>When Moshe spent merely 40 days in </a:t>
            </a:r>
            <a:r>
              <a:rPr lang="he-IL" i="1" dirty="0" smtClean="0"/>
              <a:t>יהוה</a:t>
            </a:r>
            <a:r>
              <a:rPr lang="en-ZA" sz="2400" b="0" i="1" dirty="0" smtClean="0"/>
              <a:t>’s presence, the glow began to return. (Ex. 34:29) </a:t>
            </a:r>
            <a:endParaRPr lang="en-ZA" sz="2400" b="0" i="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35986</TotalTime>
  <Words>5707</Words>
  <Application>Microsoft Office PowerPoint</Application>
  <PresentationFormat>On-screen Show (4:3)</PresentationFormat>
  <Paragraphs>212</Paragraphs>
  <Slides>33</Slides>
  <Notes>2</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Slide 1</vt:lpstr>
      <vt:lpstr>RECOGNITION</vt:lpstr>
      <vt:lpstr>TAZRIA (Conceived) </vt:lpstr>
      <vt:lpstr>REVIEW</vt:lpstr>
      <vt:lpstr>TUMAH AND TAHARA</vt:lpstr>
      <vt:lpstr>TO SEED</vt:lpstr>
      <vt:lpstr>COMMENTARY: RICK SPURLOCK </vt:lpstr>
      <vt:lpstr>MALE CHILD</vt:lpstr>
      <vt:lpstr>8TH DAY</vt:lpstr>
      <vt:lpstr>33 DAYS</vt:lpstr>
      <vt:lpstr>PURE BLOOD</vt:lpstr>
      <vt:lpstr>FEMALE CHILD</vt:lpstr>
      <vt:lpstr>BOOK OF JUBILEES</vt:lpstr>
      <vt:lpstr>CLEANSING</vt:lpstr>
      <vt:lpstr>TURTLEDOVE</vt:lpstr>
      <vt:lpstr>PIGEON</vt:lpstr>
      <vt:lpstr>PROBLEMS OF THE FLESH</vt:lpstr>
      <vt:lpstr>LEPROUS INFECTTION</vt:lpstr>
      <vt:lpstr>WRONG DESEASES</vt:lpstr>
      <vt:lpstr>EYE AFFECTS THE SKIN</vt:lpstr>
      <vt:lpstr>A DELIGHT AND A GREAT DAY</vt:lpstr>
      <vt:lpstr>ETHICAL WRITINGS</vt:lpstr>
      <vt:lpstr>SWELLING, SCAB &amp; BRIGHT SPOT</vt:lpstr>
      <vt:lpstr>ROOT OF THE PROBLEM</vt:lpstr>
      <vt:lpstr>LASHON HARA</vt:lpstr>
      <vt:lpstr>CONSEQUENCES</vt:lpstr>
      <vt:lpstr>WORDS</vt:lpstr>
      <vt:lpstr>HOW DO WE ABUSE PEOPLE?</vt:lpstr>
      <vt:lpstr>TOUCH</vt:lpstr>
      <vt:lpstr>יהושע CLEANS</vt:lpstr>
      <vt:lpstr>ARE WE GUILTY?</vt:lpstr>
      <vt:lpstr>TOUCH AND PLAQUE</vt:lpstr>
      <vt:lpstr>SPIRITUAL REBIRTH</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924</cp:revision>
  <dcterms:created xsi:type="dcterms:W3CDTF">2010-10-31T07:41:47Z</dcterms:created>
  <dcterms:modified xsi:type="dcterms:W3CDTF">2014-03-09T15:21:46Z</dcterms:modified>
</cp:coreProperties>
</file>